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1"/>
  </p:notesMasterIdLst>
  <p:sldIdLst>
    <p:sldId id="257" r:id="rId6"/>
    <p:sldId id="258" r:id="rId7"/>
    <p:sldId id="256" r:id="rId8"/>
    <p:sldId id="263" r:id="rId9"/>
    <p:sldId id="264" r:id="rId10"/>
    <p:sldId id="315" r:id="rId11"/>
    <p:sldId id="341" r:id="rId12"/>
    <p:sldId id="316" r:id="rId13"/>
    <p:sldId id="267" r:id="rId14"/>
    <p:sldId id="317" r:id="rId15"/>
    <p:sldId id="342" r:id="rId16"/>
    <p:sldId id="269" r:id="rId17"/>
    <p:sldId id="334" r:id="rId18"/>
    <p:sldId id="335" r:id="rId19"/>
    <p:sldId id="311" r:id="rId20"/>
    <p:sldId id="322" r:id="rId21"/>
    <p:sldId id="272" r:id="rId22"/>
    <p:sldId id="274" r:id="rId23"/>
    <p:sldId id="282" r:id="rId24"/>
    <p:sldId id="292" r:id="rId25"/>
    <p:sldId id="294" r:id="rId26"/>
    <p:sldId id="296" r:id="rId27"/>
    <p:sldId id="301" r:id="rId28"/>
    <p:sldId id="324" r:id="rId29"/>
    <p:sldId id="313" r:id="rId30"/>
    <p:sldId id="314" r:id="rId31"/>
    <p:sldId id="321" r:id="rId32"/>
    <p:sldId id="323" r:id="rId33"/>
    <p:sldId id="326" r:id="rId34"/>
    <p:sldId id="327" r:id="rId35"/>
    <p:sldId id="337" r:id="rId36"/>
    <p:sldId id="336" r:id="rId37"/>
    <p:sldId id="259" r:id="rId38"/>
    <p:sldId id="260" r:id="rId39"/>
    <p:sldId id="26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066"/>
    <a:srgbClr val="00528A"/>
    <a:srgbClr val="164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673" autoAdjust="0"/>
    <p:restoredTop sz="84763" autoAdjust="0"/>
  </p:normalViewPr>
  <p:slideViewPr>
    <p:cSldViewPr snapToGrid="0">
      <p:cViewPr varScale="1">
        <p:scale>
          <a:sx n="60" d="100"/>
          <a:sy n="60" d="100"/>
        </p:scale>
        <p:origin x="1936"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dirty="0"/>
              <a:t>28%</a:t>
            </a:r>
          </a:p>
        </c:rich>
      </c:tx>
      <c:layout>
        <c:manualLayout>
          <c:xMode val="edge"/>
          <c:yMode val="edge"/>
          <c:x val="0.55107290670765463"/>
          <c:y val="0.42205142857762096"/>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Percent</c:v>
                </c:pt>
              </c:strCache>
            </c:strRef>
          </c:tx>
          <c:explosion val="5"/>
          <c:dPt>
            <c:idx val="0"/>
            <c:bubble3D val="0"/>
            <c:spPr>
              <a:solidFill>
                <a:schemeClr val="accent6">
                  <a:shade val="76000"/>
                </a:schemeClr>
              </a:solidFill>
              <a:ln>
                <a:noFill/>
              </a:ln>
              <a:effectLst/>
            </c:spPr>
            <c:extLst>
              <c:ext xmlns:c16="http://schemas.microsoft.com/office/drawing/2014/chart" uri="{C3380CC4-5D6E-409C-BE32-E72D297353CC}">
                <c16:uniqueId val="{00000001-0EAE-4776-B2DE-877F9D0783B6}"/>
              </c:ext>
            </c:extLst>
          </c:dPt>
          <c:dPt>
            <c:idx val="1"/>
            <c:bubble3D val="0"/>
            <c:spPr>
              <a:solidFill>
                <a:schemeClr val="accent6">
                  <a:tint val="77000"/>
                </a:schemeClr>
              </a:solidFill>
              <a:ln>
                <a:noFill/>
              </a:ln>
              <a:effectLst/>
            </c:spPr>
            <c:extLst>
              <c:ext xmlns:c16="http://schemas.microsoft.com/office/drawing/2014/chart" uri="{C3380CC4-5D6E-409C-BE32-E72D297353CC}">
                <c16:uniqueId val="{00000003-0EAE-4776-B2DE-877F9D0783B6}"/>
              </c:ext>
            </c:extLst>
          </c:dPt>
          <c:cat>
            <c:strRef>
              <c:f>Sheet1!$A$2:$A$3</c:f>
              <c:strCache>
                <c:ptCount val="2"/>
                <c:pt idx="0">
                  <c:v>Single Person</c:v>
                </c:pt>
                <c:pt idx="1">
                  <c:v>More Than</c:v>
                </c:pt>
              </c:strCache>
            </c:strRef>
          </c:cat>
          <c:val>
            <c:numRef>
              <c:f>Sheet1!$B$2:$B$3</c:f>
              <c:numCache>
                <c:formatCode>General</c:formatCode>
                <c:ptCount val="2"/>
                <c:pt idx="0">
                  <c:v>28</c:v>
                </c:pt>
                <c:pt idx="1">
                  <c:v>72</c:v>
                </c:pt>
              </c:numCache>
            </c:numRef>
          </c:val>
          <c:extLst>
            <c:ext xmlns:c16="http://schemas.microsoft.com/office/drawing/2014/chart" uri="{C3380CC4-5D6E-409C-BE32-E72D297353CC}">
              <c16:uniqueId val="{00000004-0EAE-4776-B2DE-877F9D0783B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dirty="0"/>
              <a:t>15%</a:t>
            </a:r>
          </a:p>
        </c:rich>
      </c:tx>
      <c:layout>
        <c:manualLayout>
          <c:xMode val="edge"/>
          <c:yMode val="edge"/>
          <c:x val="0.5262628792368983"/>
          <c:y val="0.29818850932114521"/>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Percent</c:v>
                </c:pt>
              </c:strCache>
            </c:strRef>
          </c:tx>
          <c:explosion val="4"/>
          <c:dPt>
            <c:idx val="0"/>
            <c:bubble3D val="0"/>
            <c:spPr>
              <a:solidFill>
                <a:schemeClr val="accent6">
                  <a:shade val="76000"/>
                </a:schemeClr>
              </a:solidFill>
              <a:ln>
                <a:noFill/>
              </a:ln>
              <a:effectLst/>
            </c:spPr>
            <c:extLst>
              <c:ext xmlns:c16="http://schemas.microsoft.com/office/drawing/2014/chart" uri="{C3380CC4-5D6E-409C-BE32-E72D297353CC}">
                <c16:uniqueId val="{00000001-68FF-4C51-B6E1-A5C7D5B10C63}"/>
              </c:ext>
            </c:extLst>
          </c:dPt>
          <c:dPt>
            <c:idx val="1"/>
            <c:bubble3D val="0"/>
            <c:spPr>
              <a:solidFill>
                <a:schemeClr val="accent6">
                  <a:tint val="77000"/>
                </a:schemeClr>
              </a:solidFill>
              <a:ln>
                <a:noFill/>
              </a:ln>
              <a:effectLst/>
            </c:spPr>
            <c:extLst>
              <c:ext xmlns:c16="http://schemas.microsoft.com/office/drawing/2014/chart" uri="{C3380CC4-5D6E-409C-BE32-E72D297353CC}">
                <c16:uniqueId val="{00000003-68FF-4C51-B6E1-A5C7D5B10C63}"/>
              </c:ext>
            </c:extLst>
          </c:dPt>
          <c:cat>
            <c:strRef>
              <c:f>Sheet1!$A$2:$A$3</c:f>
              <c:strCache>
                <c:ptCount val="2"/>
                <c:pt idx="0">
                  <c:v>Single Person</c:v>
                </c:pt>
                <c:pt idx="1">
                  <c:v>More Than</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68FF-4C51-B6E1-A5C7D5B10C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Average HH Size Vs. New Home SF (Northeast) 1975 - 2020</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783521395173036"/>
          <c:y val="0.15336613767810614"/>
          <c:w val="0.81685219124141306"/>
          <c:h val="0.56752162025813935"/>
        </c:manualLayout>
      </c:layout>
      <c:lineChart>
        <c:grouping val="stacked"/>
        <c:varyColors val="0"/>
        <c:ser>
          <c:idx val="1"/>
          <c:order val="1"/>
          <c:tx>
            <c:strRef>
              <c:f>Sheet1!$C$1</c:f>
              <c:strCache>
                <c:ptCount val="1"/>
                <c:pt idx="0">
                  <c:v>Persons</c:v>
                </c:pt>
              </c:strCache>
            </c:strRef>
          </c:tx>
          <c:spPr>
            <a:ln w="34925" cap="rnd">
              <a:solidFill>
                <a:schemeClr val="accent6">
                  <a:tint val="77000"/>
                </a:schemeClr>
              </a:solidFill>
              <a:round/>
            </a:ln>
            <a:effectLst>
              <a:outerShdw blurRad="57150" dist="19050" dir="5400000" algn="ctr" rotWithShape="0">
                <a:srgbClr val="000000">
                  <a:alpha val="63000"/>
                </a:srgbClr>
              </a:outerShdw>
            </a:effectLst>
          </c:spPr>
          <c:marker>
            <c:symbol val="none"/>
          </c:marker>
          <c:cat>
            <c:numRef>
              <c:f>Sheet1!$A$2:$A$10</c:f>
              <c:numCache>
                <c:formatCode>General</c:formatCode>
                <c:ptCount val="9"/>
                <c:pt idx="0">
                  <c:v>1975</c:v>
                </c:pt>
                <c:pt idx="1">
                  <c:v>1980</c:v>
                </c:pt>
                <c:pt idx="2">
                  <c:v>1985</c:v>
                </c:pt>
                <c:pt idx="3">
                  <c:v>1990</c:v>
                </c:pt>
                <c:pt idx="4">
                  <c:v>1995</c:v>
                </c:pt>
                <c:pt idx="5">
                  <c:v>2000</c:v>
                </c:pt>
                <c:pt idx="6">
                  <c:v>2005</c:v>
                </c:pt>
                <c:pt idx="7">
                  <c:v>2010</c:v>
                </c:pt>
                <c:pt idx="8">
                  <c:v>2020</c:v>
                </c:pt>
              </c:numCache>
            </c:numRef>
          </c:cat>
          <c:val>
            <c:numRef>
              <c:f>Sheet1!$C$2:$C$10</c:f>
              <c:numCache>
                <c:formatCode>General</c:formatCode>
                <c:ptCount val="9"/>
                <c:pt idx="0">
                  <c:v>2.94</c:v>
                </c:pt>
                <c:pt idx="1">
                  <c:v>2.76</c:v>
                </c:pt>
                <c:pt idx="2">
                  <c:v>2.69</c:v>
                </c:pt>
                <c:pt idx="3">
                  <c:v>2.63</c:v>
                </c:pt>
                <c:pt idx="4">
                  <c:v>2.65</c:v>
                </c:pt>
                <c:pt idx="5">
                  <c:v>2.62</c:v>
                </c:pt>
                <c:pt idx="6">
                  <c:v>2.57</c:v>
                </c:pt>
                <c:pt idx="7">
                  <c:v>2.59</c:v>
                </c:pt>
                <c:pt idx="8">
                  <c:v>2.5099999999999998</c:v>
                </c:pt>
              </c:numCache>
            </c:numRef>
          </c:val>
          <c:smooth val="0"/>
          <c:extLst>
            <c:ext xmlns:c16="http://schemas.microsoft.com/office/drawing/2014/chart" uri="{C3380CC4-5D6E-409C-BE32-E72D297353CC}">
              <c16:uniqueId val="{00000000-62FF-4FB3-A523-EF3B0E61B16B}"/>
            </c:ext>
          </c:extLst>
        </c:ser>
        <c:dLbls>
          <c:showLegendKey val="0"/>
          <c:showVal val="0"/>
          <c:showCatName val="0"/>
          <c:showSerName val="0"/>
          <c:showPercent val="0"/>
          <c:showBubbleSize val="0"/>
        </c:dLbls>
        <c:marker val="1"/>
        <c:smooth val="0"/>
        <c:axId val="72288896"/>
        <c:axId val="72290688"/>
      </c:lineChart>
      <c:lineChart>
        <c:grouping val="stacked"/>
        <c:varyColors val="0"/>
        <c:ser>
          <c:idx val="0"/>
          <c:order val="0"/>
          <c:tx>
            <c:strRef>
              <c:f>Sheet1!$B$1</c:f>
              <c:strCache>
                <c:ptCount val="1"/>
                <c:pt idx="0">
                  <c:v>Square Ft.</c:v>
                </c:pt>
              </c:strCache>
            </c:strRef>
          </c:tx>
          <c:spPr>
            <a:ln w="34925" cap="rnd">
              <a:solidFill>
                <a:schemeClr val="accent6">
                  <a:shade val="76000"/>
                </a:schemeClr>
              </a:solidFill>
              <a:round/>
            </a:ln>
            <a:effectLst>
              <a:outerShdw blurRad="57150" dist="19050" dir="5400000" algn="ctr" rotWithShape="0">
                <a:srgbClr val="000000">
                  <a:alpha val="63000"/>
                </a:srgbClr>
              </a:outerShdw>
            </a:effectLst>
          </c:spPr>
          <c:marker>
            <c:symbol val="none"/>
          </c:marker>
          <c:cat>
            <c:numRef>
              <c:f>Sheet1!$A$2:$A$10</c:f>
              <c:numCache>
                <c:formatCode>General</c:formatCode>
                <c:ptCount val="9"/>
                <c:pt idx="0">
                  <c:v>1975</c:v>
                </c:pt>
                <c:pt idx="1">
                  <c:v>1980</c:v>
                </c:pt>
                <c:pt idx="2">
                  <c:v>1985</c:v>
                </c:pt>
                <c:pt idx="3">
                  <c:v>1990</c:v>
                </c:pt>
                <c:pt idx="4">
                  <c:v>1995</c:v>
                </c:pt>
                <c:pt idx="5">
                  <c:v>2000</c:v>
                </c:pt>
                <c:pt idx="6">
                  <c:v>2005</c:v>
                </c:pt>
                <c:pt idx="7">
                  <c:v>2010</c:v>
                </c:pt>
                <c:pt idx="8">
                  <c:v>2020</c:v>
                </c:pt>
              </c:numCache>
            </c:numRef>
          </c:cat>
          <c:val>
            <c:numRef>
              <c:f>Sheet1!$B$2:$B$10</c:f>
              <c:numCache>
                <c:formatCode>General</c:formatCode>
                <c:ptCount val="9"/>
                <c:pt idx="0">
                  <c:v>1515</c:v>
                </c:pt>
                <c:pt idx="1">
                  <c:v>1700</c:v>
                </c:pt>
                <c:pt idx="2">
                  <c:v>1660</c:v>
                </c:pt>
                <c:pt idx="3">
                  <c:v>1910</c:v>
                </c:pt>
                <c:pt idx="4">
                  <c:v>2010</c:v>
                </c:pt>
                <c:pt idx="5">
                  <c:v>2280</c:v>
                </c:pt>
                <c:pt idx="6">
                  <c:v>2383</c:v>
                </c:pt>
                <c:pt idx="7">
                  <c:v>2377</c:v>
                </c:pt>
                <c:pt idx="8">
                  <c:v>2321</c:v>
                </c:pt>
              </c:numCache>
            </c:numRef>
          </c:val>
          <c:smooth val="0"/>
          <c:extLst>
            <c:ext xmlns:c16="http://schemas.microsoft.com/office/drawing/2014/chart" uri="{C3380CC4-5D6E-409C-BE32-E72D297353CC}">
              <c16:uniqueId val="{00000001-62FF-4FB3-A523-EF3B0E61B16B}"/>
            </c:ext>
          </c:extLst>
        </c:ser>
        <c:dLbls>
          <c:showLegendKey val="0"/>
          <c:showVal val="0"/>
          <c:showCatName val="0"/>
          <c:showSerName val="0"/>
          <c:showPercent val="0"/>
          <c:showBubbleSize val="0"/>
        </c:dLbls>
        <c:marker val="1"/>
        <c:smooth val="0"/>
        <c:axId val="72293760"/>
        <c:axId val="72292224"/>
      </c:lineChart>
      <c:catAx>
        <c:axId val="72288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290688"/>
        <c:crosses val="autoZero"/>
        <c:auto val="1"/>
        <c:lblAlgn val="ctr"/>
        <c:lblOffset val="100"/>
        <c:noMultiLvlLbl val="0"/>
      </c:catAx>
      <c:valAx>
        <c:axId val="72290688"/>
        <c:scaling>
          <c:orientation val="minMax"/>
          <c:max val="3"/>
          <c:min val="2.5"/>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288896"/>
        <c:crosses val="autoZero"/>
        <c:crossBetween val="between"/>
        <c:majorUnit val="0.125"/>
      </c:valAx>
      <c:valAx>
        <c:axId val="72292224"/>
        <c:scaling>
          <c:orientation val="minMax"/>
          <c:max val="2400"/>
          <c:min val="120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293760"/>
        <c:crosses val="max"/>
        <c:crossBetween val="between"/>
      </c:valAx>
      <c:catAx>
        <c:axId val="72293760"/>
        <c:scaling>
          <c:orientation val="minMax"/>
        </c:scaling>
        <c:delete val="1"/>
        <c:axPos val="b"/>
        <c:numFmt formatCode="General" sourceLinked="1"/>
        <c:majorTickMark val="none"/>
        <c:minorTickMark val="none"/>
        <c:tickLblPos val="nextTo"/>
        <c:crossAx val="72292224"/>
        <c:crosses val="autoZero"/>
        <c:auto val="1"/>
        <c:lblAlgn val="ctr"/>
        <c:lblOffset val="100"/>
        <c:noMultiLvlLbl val="0"/>
      </c:catAx>
      <c:dTable>
        <c:showHorzBorder val="0"/>
        <c:showVertBorder val="0"/>
        <c:showOutline val="0"/>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dirty="0"/>
              <a:t>7%</a:t>
            </a:r>
          </a:p>
        </c:rich>
      </c:tx>
      <c:layout>
        <c:manualLayout>
          <c:xMode val="edge"/>
          <c:yMode val="edge"/>
          <c:x val="0.50910834617962752"/>
          <c:y val="0.2069938086807098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Percent</c:v>
                </c:pt>
              </c:strCache>
            </c:strRef>
          </c:tx>
          <c:explosion val="4"/>
          <c:dPt>
            <c:idx val="0"/>
            <c:bubble3D val="0"/>
            <c:spPr>
              <a:solidFill>
                <a:schemeClr val="accent6">
                  <a:shade val="76000"/>
                </a:schemeClr>
              </a:solidFill>
              <a:ln>
                <a:noFill/>
              </a:ln>
              <a:effectLst/>
            </c:spPr>
            <c:extLst>
              <c:ext xmlns:c16="http://schemas.microsoft.com/office/drawing/2014/chart" uri="{C3380CC4-5D6E-409C-BE32-E72D297353CC}">
                <c16:uniqueId val="{00000001-528A-4B91-B010-B93BA51A9AB0}"/>
              </c:ext>
            </c:extLst>
          </c:dPt>
          <c:dPt>
            <c:idx val="1"/>
            <c:bubble3D val="0"/>
            <c:spPr>
              <a:solidFill>
                <a:schemeClr val="accent6">
                  <a:tint val="77000"/>
                </a:schemeClr>
              </a:solidFill>
              <a:ln>
                <a:noFill/>
              </a:ln>
              <a:effectLst/>
            </c:spPr>
            <c:extLst>
              <c:ext xmlns:c16="http://schemas.microsoft.com/office/drawing/2014/chart" uri="{C3380CC4-5D6E-409C-BE32-E72D297353CC}">
                <c16:uniqueId val="{00000003-528A-4B91-B010-B93BA51A9AB0}"/>
              </c:ext>
            </c:extLst>
          </c:dPt>
          <c:cat>
            <c:strRef>
              <c:f>Sheet1!$A$2:$A$3</c:f>
              <c:strCache>
                <c:ptCount val="2"/>
                <c:pt idx="0">
                  <c:v>Single Person</c:v>
                </c:pt>
                <c:pt idx="1">
                  <c:v>More Than</c:v>
                </c:pt>
              </c:strCache>
            </c:strRef>
          </c:cat>
          <c:val>
            <c:numRef>
              <c:f>Sheet1!$B$2:$B$3</c:f>
              <c:numCache>
                <c:formatCode>General</c:formatCode>
                <c:ptCount val="2"/>
                <c:pt idx="0">
                  <c:v>7</c:v>
                </c:pt>
                <c:pt idx="1">
                  <c:v>93</c:v>
                </c:pt>
              </c:numCache>
            </c:numRef>
          </c:val>
          <c:extLst>
            <c:ext xmlns:c16="http://schemas.microsoft.com/office/drawing/2014/chart" uri="{C3380CC4-5D6E-409C-BE32-E72D297353CC}">
              <c16:uniqueId val="{00000004-528A-4B91-B010-B93BA51A9AB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dirty="0"/>
              <a:t>47%</a:t>
            </a:r>
          </a:p>
        </c:rich>
      </c:tx>
      <c:layout>
        <c:manualLayout>
          <c:xMode val="edge"/>
          <c:yMode val="edge"/>
          <c:x val="0.62919094517770102"/>
          <c:y val="0.46868327613234084"/>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Percent</c:v>
                </c:pt>
              </c:strCache>
            </c:strRef>
          </c:tx>
          <c:explosion val="4"/>
          <c:dPt>
            <c:idx val="0"/>
            <c:bubble3D val="0"/>
            <c:spPr>
              <a:solidFill>
                <a:schemeClr val="accent6">
                  <a:shade val="76000"/>
                </a:schemeClr>
              </a:solidFill>
              <a:ln>
                <a:noFill/>
              </a:ln>
              <a:effectLst/>
            </c:spPr>
            <c:extLst>
              <c:ext xmlns:c16="http://schemas.microsoft.com/office/drawing/2014/chart" uri="{C3380CC4-5D6E-409C-BE32-E72D297353CC}">
                <c16:uniqueId val="{00000001-C0EF-4598-BAF1-0F4B804AC712}"/>
              </c:ext>
            </c:extLst>
          </c:dPt>
          <c:dPt>
            <c:idx val="1"/>
            <c:bubble3D val="0"/>
            <c:spPr>
              <a:solidFill>
                <a:schemeClr val="accent6">
                  <a:tint val="77000"/>
                </a:schemeClr>
              </a:solidFill>
              <a:ln>
                <a:noFill/>
              </a:ln>
              <a:effectLst/>
            </c:spPr>
            <c:extLst>
              <c:ext xmlns:c16="http://schemas.microsoft.com/office/drawing/2014/chart" uri="{C3380CC4-5D6E-409C-BE32-E72D297353CC}">
                <c16:uniqueId val="{00000003-C0EF-4598-BAF1-0F4B804AC712}"/>
              </c:ext>
            </c:extLst>
          </c:dPt>
          <c:cat>
            <c:strRef>
              <c:f>Sheet1!$A$2:$A$3</c:f>
              <c:strCache>
                <c:ptCount val="2"/>
                <c:pt idx="0">
                  <c:v>Single Person</c:v>
                </c:pt>
                <c:pt idx="1">
                  <c:v>More Than</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C0EF-4598-BAF1-0F4B804AC7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0.14054</cdr:x>
      <cdr:y>0</cdr:y>
    </cdr:from>
    <cdr:to>
      <cdr:x>0.93349</cdr:x>
      <cdr:y>0.17446</cdr:y>
    </cdr:to>
    <cdr:sp macro="" textlink="">
      <cdr:nvSpPr>
        <cdr:cNvPr id="3" name="Text Placeholder 2">
          <a:extLst xmlns:a="http://schemas.openxmlformats.org/drawingml/2006/main">
            <a:ext uri="{FF2B5EF4-FFF2-40B4-BE49-F238E27FC236}">
              <a16:creationId xmlns:a16="http://schemas.microsoft.com/office/drawing/2014/main" id="{07B77650-11FE-49BF-AEF5-63CC5D53A393}"/>
            </a:ext>
          </a:extLst>
        </cdr:cNvPr>
        <cdr:cNvSpPr>
          <a:spLocks xmlns:a="http://schemas.openxmlformats.org/drawingml/2006/main" noGrp="1"/>
        </cdr:cNvSpPr>
      </cdr:nvSpPr>
      <cdr:spPr>
        <a:xfrm xmlns:a="http://schemas.openxmlformats.org/drawingml/2006/main">
          <a:off x="416187" y="0"/>
          <a:ext cx="2348166" cy="558800"/>
        </a:xfrm>
        <a:prstGeom xmlns:a="http://schemas.openxmlformats.org/drawingml/2006/main" prst="rect">
          <a:avLst/>
        </a:prstGeom>
      </cdr:spPr>
      <cdr:txBody>
        <a:bodyPr xmlns:a="http://schemas.openxmlformats.org/drawingml/2006/main" lIns="0"/>
        <a:lstStyle xmlns:a="http://schemas.openxmlformats.org/drawingml/2006/main">
          <a:lvl1pPr marL="228600" indent="-228600" algn="l" defTabSz="914400" rtl="0" eaLnBrk="1" latinLnBrk="0" hangingPunct="1">
            <a:lnSpc>
              <a:spcPct val="90000"/>
            </a:lnSpc>
            <a:spcBef>
              <a:spcPts val="1000"/>
            </a:spcBef>
            <a:buClr>
              <a:srgbClr val="9DC02E"/>
            </a:buClr>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9DC02E"/>
            </a:buClr>
            <a:buSzPct val="70000"/>
            <a:buFont typeface="Wingdings" panose="05000000000000000000" pitchFamily="2" charset="2"/>
            <a:buChar char="q"/>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9DC02E"/>
            </a:buClr>
            <a:buFont typeface="Open Sans" panose="020B0606030504020204" pitchFamily="34" charset="0"/>
            <a:buChar char="−"/>
            <a:defRPr sz="1800" i="1"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9DC02E"/>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9DC02E"/>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xmlns:a="http://schemas.openxmlformats.org/drawingml/2006/main">
          <a:pPr marL="0" indent="0" algn="ctr">
            <a:buNone/>
          </a:pPr>
          <a:r>
            <a:rPr lang="en-US" sz="1800" dirty="0"/>
            <a:t>(Survey) NH Residents 45+ with an ADU on property</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0.00317</cdr:y>
    </cdr:from>
    <cdr:to>
      <cdr:x>1</cdr:x>
      <cdr:y>0.17763</cdr:y>
    </cdr:to>
    <cdr:sp macro="" textlink="">
      <cdr:nvSpPr>
        <cdr:cNvPr id="3" name="Text Placeholder 2">
          <a:extLst xmlns:a="http://schemas.openxmlformats.org/drawingml/2006/main">
            <a:ext uri="{FF2B5EF4-FFF2-40B4-BE49-F238E27FC236}">
              <a16:creationId xmlns:a16="http://schemas.microsoft.com/office/drawing/2014/main" id="{07B77650-11FE-49BF-AEF5-63CC5D53A393}"/>
            </a:ext>
          </a:extLst>
        </cdr:cNvPr>
        <cdr:cNvSpPr>
          <a:spLocks xmlns:a="http://schemas.openxmlformats.org/drawingml/2006/main" noGrp="1"/>
        </cdr:cNvSpPr>
      </cdr:nvSpPr>
      <cdr:spPr>
        <a:xfrm xmlns:a="http://schemas.openxmlformats.org/drawingml/2006/main">
          <a:off x="0" y="10161"/>
          <a:ext cx="2961295" cy="558800"/>
        </a:xfrm>
        <a:prstGeom xmlns:a="http://schemas.openxmlformats.org/drawingml/2006/main" prst="rect">
          <a:avLst/>
        </a:prstGeom>
      </cdr:spPr>
      <cdr:txBody>
        <a:bodyPr xmlns:a="http://schemas.openxmlformats.org/drawingml/2006/main" lIns="0"/>
        <a:lstStyle xmlns:a="http://schemas.openxmlformats.org/drawingml/2006/main">
          <a:lvl1pPr marL="228600" indent="-228600" algn="l" defTabSz="914400" rtl="0" eaLnBrk="1" latinLnBrk="0" hangingPunct="1">
            <a:lnSpc>
              <a:spcPct val="90000"/>
            </a:lnSpc>
            <a:spcBef>
              <a:spcPts val="1000"/>
            </a:spcBef>
            <a:buClr>
              <a:srgbClr val="9DC02E"/>
            </a:buClr>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9DC02E"/>
            </a:buClr>
            <a:buSzPct val="70000"/>
            <a:buFont typeface="Wingdings" panose="05000000000000000000" pitchFamily="2" charset="2"/>
            <a:buChar char="q"/>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9DC02E"/>
            </a:buClr>
            <a:buFont typeface="Open Sans" panose="020B0606030504020204" pitchFamily="34" charset="0"/>
            <a:buChar char="−"/>
            <a:defRPr sz="1800" i="1"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9DC02E"/>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9DC02E"/>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xmlns:a="http://schemas.openxmlformats.org/drawingml/2006/main">
          <a:pPr marL="0" indent="0" algn="ctr">
            <a:buNone/>
          </a:pPr>
          <a:r>
            <a:rPr lang="en-US" sz="1800" dirty="0"/>
            <a:t>(Survey) NH Residents 45+ who would consider building ADU</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A353-D031-AC42-9382-D408CB13A880}" type="datetimeFigureOut">
              <a:rPr lang="en-US" smtClean="0"/>
              <a:t>11/1/23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86414-C18E-504F-83DE-2D3DD7CAE2F8}" type="slidenum">
              <a:rPr lang="en-US" smtClean="0"/>
              <a:t>‹#›</a:t>
            </a:fld>
            <a:endParaRPr lang="en-US"/>
          </a:p>
        </p:txBody>
      </p:sp>
    </p:spTree>
    <p:extLst>
      <p:ext uri="{BB962C8B-B14F-4D97-AF65-F5344CB8AC3E}">
        <p14:creationId xmlns:p14="http://schemas.microsoft.com/office/powerpoint/2010/main" val="380048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95329f19f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95329f19f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86414-C18E-504F-83DE-2D3DD7CAE2F8}" type="slidenum">
              <a:rPr lang="en-US" smtClean="0"/>
              <a:t>16</a:t>
            </a:fld>
            <a:endParaRPr lang="en-US"/>
          </a:p>
        </p:txBody>
      </p:sp>
    </p:spTree>
    <p:extLst>
      <p:ext uri="{BB962C8B-B14F-4D97-AF65-F5344CB8AC3E}">
        <p14:creationId xmlns:p14="http://schemas.microsoft.com/office/powerpoint/2010/main" val="3735686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86414-C18E-504F-83DE-2D3DD7CAE2F8}" type="slidenum">
              <a:rPr lang="en-US" smtClean="0"/>
              <a:t>23</a:t>
            </a:fld>
            <a:endParaRPr lang="en-US"/>
          </a:p>
        </p:txBody>
      </p:sp>
    </p:spTree>
    <p:extLst>
      <p:ext uri="{BB962C8B-B14F-4D97-AF65-F5344CB8AC3E}">
        <p14:creationId xmlns:p14="http://schemas.microsoft.com/office/powerpoint/2010/main" val="3628055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86414-C18E-504F-83DE-2D3DD7CAE2F8}" type="slidenum">
              <a:rPr lang="en-US" smtClean="0"/>
              <a:t>28</a:t>
            </a:fld>
            <a:endParaRPr lang="en-US"/>
          </a:p>
        </p:txBody>
      </p:sp>
    </p:spTree>
    <p:extLst>
      <p:ext uri="{BB962C8B-B14F-4D97-AF65-F5344CB8AC3E}">
        <p14:creationId xmlns:p14="http://schemas.microsoft.com/office/powerpoint/2010/main" val="3911561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86414-C18E-504F-83DE-2D3DD7CAE2F8}" type="slidenum">
              <a:rPr lang="en-US" smtClean="0"/>
              <a:t>29</a:t>
            </a:fld>
            <a:endParaRPr lang="en-US"/>
          </a:p>
        </p:txBody>
      </p:sp>
    </p:spTree>
    <p:extLst>
      <p:ext uri="{BB962C8B-B14F-4D97-AF65-F5344CB8AC3E}">
        <p14:creationId xmlns:p14="http://schemas.microsoft.com/office/powerpoint/2010/main" val="684249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86414-C18E-504F-83DE-2D3DD7CAE2F8}" type="slidenum">
              <a:rPr lang="en-US" smtClean="0"/>
              <a:t>30</a:t>
            </a:fld>
            <a:endParaRPr lang="en-US"/>
          </a:p>
        </p:txBody>
      </p:sp>
    </p:spTree>
    <p:extLst>
      <p:ext uri="{BB962C8B-B14F-4D97-AF65-F5344CB8AC3E}">
        <p14:creationId xmlns:p14="http://schemas.microsoft.com/office/powerpoint/2010/main" val="315653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86414-C18E-504F-83DE-2D3DD7CAE2F8}" type="slidenum">
              <a:rPr lang="en-US" smtClean="0"/>
              <a:t>31</a:t>
            </a:fld>
            <a:endParaRPr lang="en-US"/>
          </a:p>
        </p:txBody>
      </p:sp>
    </p:spTree>
    <p:extLst>
      <p:ext uri="{BB962C8B-B14F-4D97-AF65-F5344CB8AC3E}">
        <p14:creationId xmlns:p14="http://schemas.microsoft.com/office/powerpoint/2010/main" val="288966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86414-C18E-504F-83DE-2D3DD7CAE2F8}" type="slidenum">
              <a:rPr lang="en-US" smtClean="0"/>
              <a:t>32</a:t>
            </a:fld>
            <a:endParaRPr lang="en-US"/>
          </a:p>
        </p:txBody>
      </p:sp>
    </p:spTree>
    <p:extLst>
      <p:ext uri="{BB962C8B-B14F-4D97-AF65-F5344CB8AC3E}">
        <p14:creationId xmlns:p14="http://schemas.microsoft.com/office/powerpoint/2010/main" val="256046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86414-C18E-504F-83DE-2D3DD7CAE2F8}" type="slidenum">
              <a:rPr lang="en-US" smtClean="0"/>
              <a:t>33</a:t>
            </a:fld>
            <a:endParaRPr lang="en-US"/>
          </a:p>
        </p:txBody>
      </p:sp>
    </p:spTree>
    <p:extLst>
      <p:ext uri="{BB962C8B-B14F-4D97-AF65-F5344CB8AC3E}">
        <p14:creationId xmlns:p14="http://schemas.microsoft.com/office/powerpoint/2010/main" val="340911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95329f19f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95329f19f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95329f19f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95329f19f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95329f19f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95329f19f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86414-C18E-504F-83DE-2D3DD7CAE2F8}" type="slidenum">
              <a:rPr lang="en-US" smtClean="0"/>
              <a:t>3</a:t>
            </a:fld>
            <a:endParaRPr lang="en-US"/>
          </a:p>
        </p:txBody>
      </p:sp>
    </p:spTree>
    <p:extLst>
      <p:ext uri="{BB962C8B-B14F-4D97-AF65-F5344CB8AC3E}">
        <p14:creationId xmlns:p14="http://schemas.microsoft.com/office/powerpoint/2010/main" val="97408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marR="97790">
              <a:lnSpc>
                <a:spcPct val="113000"/>
              </a:lnSpc>
              <a:spcBef>
                <a:spcPts val="0"/>
              </a:spcBef>
              <a:spcAft>
                <a:spcPts val="0"/>
              </a:spcAft>
            </a:pP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need</a:t>
            </a:r>
            <a:r>
              <a:rPr lang="en-US" sz="1800"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for</a:t>
            </a:r>
            <a:r>
              <a:rPr lang="en-US" sz="1800"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r>
              <a:rPr lang="en-US" sz="1800"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was</a:t>
            </a:r>
            <a:r>
              <a:rPr lang="en-US" sz="1800"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underscored</a:t>
            </a:r>
            <a:r>
              <a:rPr lang="en-US" sz="1800"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in</a:t>
            </a:r>
            <a:r>
              <a:rPr lang="en-US" sz="1800"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2023</a:t>
            </a:r>
            <a:r>
              <a:rPr lang="en-US" sz="1800" b="1" spc="-3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NH</a:t>
            </a:r>
            <a:r>
              <a:rPr lang="en-US" sz="1800" b="1" spc="-3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Statewide</a:t>
            </a:r>
            <a:r>
              <a:rPr lang="en-US" sz="1800" b="1" spc="-3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Housing</a:t>
            </a:r>
            <a:r>
              <a:rPr lang="en-US" sz="1800" b="1" spc="-3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Needs</a:t>
            </a:r>
            <a:r>
              <a:rPr lang="en-US" sz="1800" b="1" spc="-3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Assessment,</a:t>
            </a:r>
            <a:r>
              <a:rPr lang="en-US" sz="1800" b="1" spc="-3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which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found</a:t>
            </a:r>
            <a:r>
              <a:rPr lang="en-US" sz="1800" b="1"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that</a:t>
            </a:r>
            <a:r>
              <a:rPr lang="en-US" sz="1800" b="1"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b="1"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state’s</a:t>
            </a:r>
            <a:r>
              <a:rPr lang="en-US" sz="1800" b="1"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current</a:t>
            </a:r>
            <a:r>
              <a:rPr lang="en-US" sz="1800" b="1"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housing</a:t>
            </a:r>
            <a:r>
              <a:rPr lang="en-US" sz="1800" b="1"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shortage</a:t>
            </a:r>
            <a:r>
              <a:rPr lang="en-US" sz="1800" b="1"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1800" b="1"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be</a:t>
            </a:r>
            <a:r>
              <a:rPr lang="en-US" sz="1800" b="1"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over</a:t>
            </a:r>
            <a:r>
              <a:rPr lang="en-US" sz="1800" b="1"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23,500</a:t>
            </a:r>
            <a:r>
              <a:rPr lang="en-US" sz="1800" b="1" spc="-5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UNITS,</a:t>
            </a:r>
            <a:r>
              <a:rPr lang="en-US" sz="1800" b="1" spc="-17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and</a:t>
            </a:r>
            <a:r>
              <a:rPr lang="en-US" sz="1800" b="1"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that</a:t>
            </a:r>
            <a:r>
              <a:rPr lang="en-US" sz="1800" b="1" spc="-4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nearly 90,000 UNITS</a:t>
            </a:r>
            <a:r>
              <a:rPr lang="en-US" sz="1800" b="1" spc="-8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b="1">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are needed between 2020 and 2040.</a:t>
            </a:r>
            <a:endParaRPr lang="en-US" sz="1800">
              <a:effectLst/>
              <a:latin typeface="Montserrat" panose="00000500000000000000" pitchFamily="2" charset="0"/>
              <a:ea typeface="Montserrat" panose="00000500000000000000" pitchFamily="2" charset="0"/>
              <a:cs typeface="Montserrat" panose="00000500000000000000" pitchFamily="2" charset="0"/>
            </a:endParaRPr>
          </a:p>
        </p:txBody>
      </p:sp>
      <p:sp>
        <p:nvSpPr>
          <p:cNvPr id="4" name="Slide Number Placeholder 3"/>
          <p:cNvSpPr>
            <a:spLocks noGrp="1"/>
          </p:cNvSpPr>
          <p:nvPr>
            <p:ph type="sldNum" sz="quarter" idx="5"/>
          </p:nvPr>
        </p:nvSpPr>
        <p:spPr/>
        <p:txBody>
          <a:bodyPr/>
          <a:lstStyle/>
          <a:p>
            <a:fld id="{0B386414-C18E-504F-83DE-2D3DD7CAE2F8}" type="slidenum">
              <a:rPr lang="en-US" smtClean="0"/>
              <a:t>5</a:t>
            </a:fld>
            <a:endParaRPr lang="en-US"/>
          </a:p>
        </p:txBody>
      </p:sp>
    </p:spTree>
    <p:extLst>
      <p:ext uri="{BB962C8B-B14F-4D97-AF65-F5344CB8AC3E}">
        <p14:creationId xmlns:p14="http://schemas.microsoft.com/office/powerpoint/2010/main" val="3131797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3937000" y="8772525"/>
            <a:ext cx="3011488" cy="463550"/>
          </a:xfrm>
          <a:prstGeom prst="rect">
            <a:avLst/>
          </a:prstGeom>
        </p:spPr>
        <p:txBody>
          <a:bodyPr/>
          <a:lstStyle/>
          <a:p>
            <a:fld id="{11BAF01F-E5A2-4B0F-9C8B-C0766CDA10B4}" type="slidenum">
              <a:rPr lang="en-US" smtClean="0"/>
              <a:pPr/>
              <a:t>11</a:t>
            </a:fld>
            <a:endParaRPr lang="en-US"/>
          </a:p>
        </p:txBody>
      </p:sp>
      <p:sp>
        <p:nvSpPr>
          <p:cNvPr id="8" name="Slide Image Placeholder 7">
            <a:extLst>
              <a:ext uri="{FF2B5EF4-FFF2-40B4-BE49-F238E27FC236}">
                <a16:creationId xmlns:a16="http://schemas.microsoft.com/office/drawing/2014/main" id="{B88A6B1F-15FF-4EB5-962D-DCC7864C0EA6}"/>
              </a:ext>
            </a:extLst>
          </p:cNvPr>
          <p:cNvSpPr>
            <a:spLocks noGrp="1" noRot="1" noChangeAspect="1"/>
          </p:cNvSpPr>
          <p:nvPr>
            <p:ph type="sldImg"/>
          </p:nvPr>
        </p:nvSpPr>
        <p:spPr>
          <a:xfrm>
            <a:off x="703263" y="1154113"/>
            <a:ext cx="5543550" cy="3117850"/>
          </a:xfrm>
          <a:prstGeom prst="rect">
            <a:avLst/>
          </a:prstGeom>
        </p:spPr>
      </p:sp>
      <p:sp>
        <p:nvSpPr>
          <p:cNvPr id="9" name="Notes Placeholder 8">
            <a:extLst>
              <a:ext uri="{FF2B5EF4-FFF2-40B4-BE49-F238E27FC236}">
                <a16:creationId xmlns:a16="http://schemas.microsoft.com/office/drawing/2014/main" id="{14918C71-9013-41A2-906A-C9CC6683F9D4}"/>
              </a:ext>
            </a:extLst>
          </p:cNvPr>
          <p:cNvSpPr>
            <a:spLocks noGrp="1"/>
          </p:cNvSpPr>
          <p:nvPr>
            <p:ph type="body" idx="1"/>
          </p:nvPr>
        </p:nvSpPr>
        <p:spPr>
          <a:xfrm>
            <a:off x="695325" y="4445000"/>
            <a:ext cx="5559425" cy="3636963"/>
          </a:xfrm>
          <a:prstGeom prst="rect">
            <a:avLst/>
          </a:prstGeom>
        </p:spPr>
        <p:txBody>
          <a:bodyPr/>
          <a:lstStyle/>
          <a:p>
            <a:endParaRPr lang="en-US" dirty="0"/>
          </a:p>
        </p:txBody>
      </p:sp>
    </p:spTree>
    <p:extLst>
      <p:ext uri="{BB962C8B-B14F-4D97-AF65-F5344CB8AC3E}">
        <p14:creationId xmlns:p14="http://schemas.microsoft.com/office/powerpoint/2010/main" val="75413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In</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2017,</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New</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Hampshire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Accessory</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Dwelling</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Units</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statute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(RSA</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674:72)</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became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law</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as</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state’s public</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officials</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recognized</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that</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are</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an</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important</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component</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expanding</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state’s</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severely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insufficient</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housing</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supply.</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law</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states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that</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local</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governments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are</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required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allow</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attached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on</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any</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property</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where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single-family</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home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allowed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be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built.</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They</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also</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are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allowed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offer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additional</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options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for</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construction,</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including</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detached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and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multiple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endParaRPr lang="en-US" sz="1800">
              <a:effectLst/>
              <a:latin typeface="Montserrat" panose="00000500000000000000" pitchFamily="2" charset="0"/>
              <a:ea typeface="Montserrat" panose="00000500000000000000" pitchFamily="2" charset="0"/>
              <a:cs typeface="Montserrat" panose="00000500000000000000" pitchFamily="2" charset="0"/>
            </a:endParaRPr>
          </a:p>
        </p:txBody>
      </p:sp>
      <p:sp>
        <p:nvSpPr>
          <p:cNvPr id="4" name="Slide Number Placeholder 3"/>
          <p:cNvSpPr>
            <a:spLocks noGrp="1"/>
          </p:cNvSpPr>
          <p:nvPr>
            <p:ph type="sldNum" sz="quarter" idx="5"/>
          </p:nvPr>
        </p:nvSpPr>
        <p:spPr/>
        <p:txBody>
          <a:bodyPr/>
          <a:lstStyle/>
          <a:p>
            <a:fld id="{0B386414-C18E-504F-83DE-2D3DD7CAE2F8}" type="slidenum">
              <a:rPr lang="en-US" smtClean="0"/>
              <a:t>12</a:t>
            </a:fld>
            <a:endParaRPr lang="en-US"/>
          </a:p>
        </p:txBody>
      </p:sp>
    </p:spTree>
    <p:extLst>
      <p:ext uri="{BB962C8B-B14F-4D97-AF65-F5344CB8AC3E}">
        <p14:creationId xmlns:p14="http://schemas.microsoft.com/office/powerpoint/2010/main" val="3278339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In</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2017,</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New</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Hampshire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Accessory</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Dwelling</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Units</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statute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(RSA</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674:72)</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became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law</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as</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state’s public</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officials</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recognized</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that</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are</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an</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important</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component</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expanding</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state’s</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severely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insufficient</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housing</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supply.</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law</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states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that</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local</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governments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are</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required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allow</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attached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on</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any</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property</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where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single-family</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home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allowed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be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built.</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They</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also</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are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allowed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offer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additional</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options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for</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construction,</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including</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detached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and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multiple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endParaRPr lang="en-US" sz="1800">
              <a:effectLst/>
              <a:latin typeface="Montserrat" panose="00000500000000000000" pitchFamily="2" charset="0"/>
              <a:ea typeface="Montserrat" panose="00000500000000000000" pitchFamily="2" charset="0"/>
              <a:cs typeface="Montserrat" panose="00000500000000000000" pitchFamily="2" charset="0"/>
            </a:endParaRPr>
          </a:p>
        </p:txBody>
      </p:sp>
      <p:sp>
        <p:nvSpPr>
          <p:cNvPr id="4" name="Slide Number Placeholder 3"/>
          <p:cNvSpPr>
            <a:spLocks noGrp="1"/>
          </p:cNvSpPr>
          <p:nvPr>
            <p:ph type="sldNum" sz="quarter" idx="5"/>
          </p:nvPr>
        </p:nvSpPr>
        <p:spPr/>
        <p:txBody>
          <a:bodyPr/>
          <a:lstStyle/>
          <a:p>
            <a:fld id="{0B386414-C18E-504F-83DE-2D3DD7CAE2F8}" type="slidenum">
              <a:rPr lang="en-US" smtClean="0"/>
              <a:t>13</a:t>
            </a:fld>
            <a:endParaRPr lang="en-US"/>
          </a:p>
        </p:txBody>
      </p:sp>
    </p:spTree>
    <p:extLst>
      <p:ext uri="{BB962C8B-B14F-4D97-AF65-F5344CB8AC3E}">
        <p14:creationId xmlns:p14="http://schemas.microsoft.com/office/powerpoint/2010/main" val="130708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In</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2017,</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New</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Hampshire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Accessory</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Dwelling</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Units</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statute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(RSA</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674:72)</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became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law</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as</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spc="-3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state’s public</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officials</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recognized</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that</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are</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an</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important</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component</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expanding</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state’s</a:t>
            </a:r>
            <a:r>
              <a:rPr lang="en-US" sz="1800" spc="-2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severely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insufficient</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housing</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supply.</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law</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states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that</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local</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governments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are</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required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1800" spc="-6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allow</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attached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on</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any</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property</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where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single-family</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home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allowed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be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built.</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They</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also</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are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allowed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offer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additional</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options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for</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construction,</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including</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detached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and</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multiple</a:t>
            </a:r>
            <a:r>
              <a:rPr lang="en-US" sz="1800" spc="-6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1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endParaRPr lang="en-US" sz="1800">
              <a:effectLst/>
              <a:latin typeface="Montserrat" panose="00000500000000000000" pitchFamily="2" charset="0"/>
              <a:ea typeface="Montserrat" panose="00000500000000000000" pitchFamily="2" charset="0"/>
              <a:cs typeface="Montserrat" panose="00000500000000000000" pitchFamily="2" charset="0"/>
            </a:endParaRPr>
          </a:p>
        </p:txBody>
      </p:sp>
      <p:sp>
        <p:nvSpPr>
          <p:cNvPr id="4" name="Slide Number Placeholder 3"/>
          <p:cNvSpPr>
            <a:spLocks noGrp="1"/>
          </p:cNvSpPr>
          <p:nvPr>
            <p:ph type="sldNum" sz="quarter" idx="5"/>
          </p:nvPr>
        </p:nvSpPr>
        <p:spPr/>
        <p:txBody>
          <a:bodyPr/>
          <a:lstStyle/>
          <a:p>
            <a:fld id="{0B386414-C18E-504F-83DE-2D3DD7CAE2F8}" type="slidenum">
              <a:rPr lang="en-US" smtClean="0"/>
              <a:t>14</a:t>
            </a:fld>
            <a:endParaRPr lang="en-US"/>
          </a:p>
        </p:txBody>
      </p:sp>
    </p:spTree>
    <p:extLst>
      <p:ext uri="{BB962C8B-B14F-4D97-AF65-F5344CB8AC3E}">
        <p14:creationId xmlns:p14="http://schemas.microsoft.com/office/powerpoint/2010/main" val="373112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Clr>
                <a:srgbClr val="231F20"/>
              </a:buClr>
              <a:buSzPts val="950"/>
              <a:buFont typeface="Montserrat" panose="00000500000000000000" pitchFamily="2" charset="0"/>
              <a:buNone/>
              <a:tabLst>
                <a:tab pos="292100" algn="l"/>
                <a:tab pos="292735" algn="l"/>
              </a:tabLst>
            </a:pPr>
            <a:endParaRPr lang="en-US" sz="1800" dirty="0">
              <a:effectLst/>
              <a:latin typeface="Montserrat" panose="00000500000000000000" pitchFamily="2" charset="0"/>
              <a:ea typeface="Montserrat" panose="00000500000000000000" pitchFamily="2" charset="0"/>
              <a:cs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0B386414-C18E-504F-83DE-2D3DD7CAE2F8}" type="slidenum">
              <a:rPr lang="en-US" smtClean="0"/>
              <a:t>15</a:t>
            </a:fld>
            <a:endParaRPr lang="en-US"/>
          </a:p>
        </p:txBody>
      </p:sp>
    </p:spTree>
    <p:extLst>
      <p:ext uri="{BB962C8B-B14F-4D97-AF65-F5344CB8AC3E}">
        <p14:creationId xmlns:p14="http://schemas.microsoft.com/office/powerpoint/2010/main" val="316545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52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ABB9-BBCC-4D0A-6E77-08843F000F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A377F-EA3C-D47D-371A-48C4EF2BAD3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16D10-69F5-3928-A229-078C43554563}"/>
              </a:ext>
            </a:extLst>
          </p:cNvPr>
          <p:cNvSpPr>
            <a:spLocks noGrp="1"/>
          </p:cNvSpPr>
          <p:nvPr>
            <p:ph type="dt" sz="half" idx="10"/>
          </p:nvPr>
        </p:nvSpPr>
        <p:spPr>
          <a:xfrm>
            <a:off x="838200" y="6356350"/>
            <a:ext cx="2743200" cy="365125"/>
          </a:xfrm>
          <a:prstGeom prst="rect">
            <a:avLst/>
          </a:prstGeom>
        </p:spPr>
        <p:txBody>
          <a:bodyPr/>
          <a:lstStyle/>
          <a:p>
            <a:fld id="{D722007F-C0B7-4246-B5A9-2CEDD77AB6E1}" type="datetimeFigureOut">
              <a:rPr lang="en-US" smtClean="0"/>
              <a:t>11/1/23</a:t>
            </a:fld>
            <a:endParaRPr lang="en-US"/>
          </a:p>
        </p:txBody>
      </p:sp>
      <p:sp>
        <p:nvSpPr>
          <p:cNvPr id="5" name="Footer Placeholder 4">
            <a:extLst>
              <a:ext uri="{FF2B5EF4-FFF2-40B4-BE49-F238E27FC236}">
                <a16:creationId xmlns:a16="http://schemas.microsoft.com/office/drawing/2014/main" id="{BBA35360-4BBD-32E5-1CD5-D53094F808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476F28-DDD1-7E3A-CB05-C9E1C3069421}"/>
              </a:ext>
            </a:extLst>
          </p:cNvPr>
          <p:cNvSpPr>
            <a:spLocks noGrp="1"/>
          </p:cNvSpPr>
          <p:nvPr>
            <p:ph type="sldNum" sz="quarter" idx="12"/>
          </p:nvPr>
        </p:nvSpPr>
        <p:spPr>
          <a:xfrm>
            <a:off x="8610600" y="6356350"/>
            <a:ext cx="2743200" cy="365125"/>
          </a:xfrm>
          <a:prstGeom prst="rect">
            <a:avLst/>
          </a:prstGeom>
        </p:spPr>
        <p:txBody>
          <a:bodyPr/>
          <a:lstStyle/>
          <a:p>
            <a:fld id="{DF979F61-73C3-B748-9422-734CC49CAFA2}" type="slidenum">
              <a:rPr lang="en-US" smtClean="0"/>
              <a:t>‹#›</a:t>
            </a:fld>
            <a:endParaRPr lang="en-US"/>
          </a:p>
        </p:txBody>
      </p:sp>
    </p:spTree>
    <p:extLst>
      <p:ext uri="{BB962C8B-B14F-4D97-AF65-F5344CB8AC3E}">
        <p14:creationId xmlns:p14="http://schemas.microsoft.com/office/powerpoint/2010/main" val="43547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51BA6D-649F-4635-DDB4-5052220EB73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EDDE4E-EE58-910E-513F-B576CC030F0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D7E51-0169-E1BE-5C8F-7238208FA5DB}"/>
              </a:ext>
            </a:extLst>
          </p:cNvPr>
          <p:cNvSpPr>
            <a:spLocks noGrp="1"/>
          </p:cNvSpPr>
          <p:nvPr>
            <p:ph type="dt" sz="half" idx="10"/>
          </p:nvPr>
        </p:nvSpPr>
        <p:spPr>
          <a:xfrm>
            <a:off x="838200" y="6356350"/>
            <a:ext cx="2743200" cy="365125"/>
          </a:xfrm>
          <a:prstGeom prst="rect">
            <a:avLst/>
          </a:prstGeom>
        </p:spPr>
        <p:txBody>
          <a:bodyPr/>
          <a:lstStyle/>
          <a:p>
            <a:fld id="{D722007F-C0B7-4246-B5A9-2CEDD77AB6E1}" type="datetimeFigureOut">
              <a:rPr lang="en-US" smtClean="0"/>
              <a:t>11/1/23</a:t>
            </a:fld>
            <a:endParaRPr lang="en-US"/>
          </a:p>
        </p:txBody>
      </p:sp>
      <p:sp>
        <p:nvSpPr>
          <p:cNvPr id="5" name="Footer Placeholder 4">
            <a:extLst>
              <a:ext uri="{FF2B5EF4-FFF2-40B4-BE49-F238E27FC236}">
                <a16:creationId xmlns:a16="http://schemas.microsoft.com/office/drawing/2014/main" id="{CCD6F95A-1E6B-43C4-92BD-AE46C9905D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70E733-36D3-A5EE-AEC2-7BBD5353AB05}"/>
              </a:ext>
            </a:extLst>
          </p:cNvPr>
          <p:cNvSpPr>
            <a:spLocks noGrp="1"/>
          </p:cNvSpPr>
          <p:nvPr>
            <p:ph type="sldNum" sz="quarter" idx="12"/>
          </p:nvPr>
        </p:nvSpPr>
        <p:spPr>
          <a:xfrm>
            <a:off x="8610600" y="6356350"/>
            <a:ext cx="2743200" cy="365125"/>
          </a:xfrm>
          <a:prstGeom prst="rect">
            <a:avLst/>
          </a:prstGeom>
        </p:spPr>
        <p:txBody>
          <a:bodyPr/>
          <a:lstStyle/>
          <a:p>
            <a:fld id="{DF979F61-73C3-B748-9422-734CC49CAFA2}" type="slidenum">
              <a:rPr lang="en-US" smtClean="0"/>
              <a:t>‹#›</a:t>
            </a:fld>
            <a:endParaRPr lang="en-US"/>
          </a:p>
        </p:txBody>
      </p:sp>
    </p:spTree>
    <p:extLst>
      <p:ext uri="{BB962C8B-B14F-4D97-AF65-F5344CB8AC3E}">
        <p14:creationId xmlns:p14="http://schemas.microsoft.com/office/powerpoint/2010/main" val="2091023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1" name="Text Placeholder 29">
            <a:extLst>
              <a:ext uri="{FF2B5EF4-FFF2-40B4-BE49-F238E27FC236}">
                <a16:creationId xmlns:a16="http://schemas.microsoft.com/office/drawing/2014/main" id="{A4ADD6B1-4F5A-43FC-A35D-D0BB8580EB4C}"/>
              </a:ext>
            </a:extLst>
          </p:cNvPr>
          <p:cNvSpPr>
            <a:spLocks noGrp="1"/>
          </p:cNvSpPr>
          <p:nvPr>
            <p:ph type="body" sz="quarter" idx="12" hasCustomPrompt="1"/>
          </p:nvPr>
        </p:nvSpPr>
        <p:spPr>
          <a:xfrm>
            <a:off x="609600" y="1127125"/>
            <a:ext cx="9136380" cy="437515"/>
          </a:xfrm>
          <a:prstGeom prst="rect">
            <a:avLst/>
          </a:prstGeom>
        </p:spPr>
        <p:txBody>
          <a:bodyPr lIns="0"/>
          <a:lstStyle>
            <a:lvl1pPr>
              <a:buFontTx/>
              <a:buNone/>
              <a:defRPr sz="2400" b="0">
                <a:solidFill>
                  <a:schemeClr val="bg2">
                    <a:lumMod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b="1" dirty="0"/>
              <a:t>Introduction</a:t>
            </a:r>
            <a:endParaRPr lang="en-US" dirty="0"/>
          </a:p>
        </p:txBody>
      </p:sp>
      <p:sp>
        <p:nvSpPr>
          <p:cNvPr id="33" name="Text Placeholder 32">
            <a:extLst>
              <a:ext uri="{FF2B5EF4-FFF2-40B4-BE49-F238E27FC236}">
                <a16:creationId xmlns:a16="http://schemas.microsoft.com/office/drawing/2014/main" id="{0B662050-4B45-4EE6-BFDE-96C15D51500A}"/>
              </a:ext>
            </a:extLst>
          </p:cNvPr>
          <p:cNvSpPr>
            <a:spLocks noGrp="1"/>
          </p:cNvSpPr>
          <p:nvPr>
            <p:ph type="body" sz="quarter" idx="13" hasCustomPrompt="1"/>
          </p:nvPr>
        </p:nvSpPr>
        <p:spPr>
          <a:xfrm>
            <a:off x="609600" y="1574800"/>
            <a:ext cx="9151620" cy="3687763"/>
          </a:xfrm>
          <a:prstGeom prst="rect">
            <a:avLst/>
          </a:prstGeom>
        </p:spPr>
        <p:txBody>
          <a:bodyPr lIns="0"/>
          <a:lstStyle>
            <a:lvl1pPr>
              <a:buClr>
                <a:srgbClr val="9DC02E"/>
              </a:buClr>
              <a:defRPr sz="2400">
                <a:solidFill>
                  <a:schemeClr val="bg2">
                    <a:lumMod val="25000"/>
                  </a:schemeClr>
                </a:solidFill>
              </a:defRPr>
            </a:lvl1pPr>
            <a:lvl2pPr>
              <a:buClr>
                <a:srgbClr val="9DC02E"/>
              </a:buClr>
              <a:buSzPct val="70000"/>
              <a:buFont typeface="Wingdings" panose="05000000000000000000" pitchFamily="2" charset="2"/>
              <a:buChar char="q"/>
              <a:defRPr sz="2000">
                <a:solidFill>
                  <a:schemeClr val="bg2">
                    <a:lumMod val="25000"/>
                  </a:schemeClr>
                </a:solidFill>
              </a:defRPr>
            </a:lvl2pPr>
            <a:lvl3pPr>
              <a:buClr>
                <a:srgbClr val="9DC02E"/>
              </a:buClr>
              <a:buFont typeface="Open Sans" panose="020B0606030504020204" pitchFamily="34" charset="0"/>
              <a:buChar char="−"/>
              <a:defRPr sz="1800" i="1">
                <a:solidFill>
                  <a:schemeClr val="bg2">
                    <a:lumMod val="25000"/>
                  </a:schemeClr>
                </a:solidFill>
              </a:defRPr>
            </a:lvl3pPr>
            <a:lvl4pPr>
              <a:buClr>
                <a:srgbClr val="9DC02E"/>
              </a:buClr>
              <a:defRPr>
                <a:solidFill>
                  <a:schemeClr val="bg2">
                    <a:lumMod val="25000"/>
                  </a:schemeClr>
                </a:solidFill>
              </a:defRPr>
            </a:lvl4pPr>
            <a:lvl5pPr>
              <a:buClr>
                <a:srgbClr val="9DC02E"/>
              </a:buClr>
              <a:defRPr>
                <a:solidFill>
                  <a:schemeClr val="bg2">
                    <a:lumMod val="25000"/>
                  </a:schemeClr>
                </a:solidFill>
              </a:defRPr>
            </a:lvl5pPr>
          </a:lstStyle>
          <a:p>
            <a:pPr lvl="0"/>
            <a:r>
              <a:rPr lang="en-US"/>
              <a:t>First level</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BCA4A712-C67A-4161-8FEE-12D360ADF86C}"/>
              </a:ext>
            </a:extLst>
          </p:cNvPr>
          <p:cNvSpPr>
            <a:spLocks noGrp="1"/>
          </p:cNvSpPr>
          <p:nvPr>
            <p:ph type="body" sz="quarter" idx="14" hasCustomPrompt="1"/>
          </p:nvPr>
        </p:nvSpPr>
        <p:spPr>
          <a:xfrm>
            <a:off x="609600" y="457200"/>
            <a:ext cx="10751127" cy="660400"/>
          </a:xfrm>
          <a:prstGeom prst="rect">
            <a:avLst/>
          </a:prstGeom>
        </p:spPr>
        <p:txBody>
          <a:bodyPr/>
          <a:lstStyle>
            <a:lvl1pPr algn="ctr">
              <a:buFontTx/>
              <a:buNone/>
              <a:defRPr sz="3200">
                <a:solidFill>
                  <a:srgbClr val="065391"/>
                </a:solidFill>
              </a:defRPr>
            </a:lvl1pPr>
          </a:lstStyle>
          <a:p>
            <a:pPr lvl="0"/>
            <a:r>
              <a:rPr lang="en-US" dirty="0"/>
              <a:t>Title</a:t>
            </a:r>
          </a:p>
        </p:txBody>
      </p:sp>
    </p:spTree>
    <p:extLst>
      <p:ext uri="{BB962C8B-B14F-4D97-AF65-F5344CB8AC3E}">
        <p14:creationId xmlns:p14="http://schemas.microsoft.com/office/powerpoint/2010/main" val="2859101562"/>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Custom Layout">
    <p:bg>
      <p:bgPr>
        <a:solidFill>
          <a:schemeClr val="bg1"/>
        </a:solidFill>
        <a:effectLst/>
      </p:bgPr>
    </p:bg>
    <p:spTree>
      <p:nvGrpSpPr>
        <p:cNvPr id="1" name=""/>
        <p:cNvGrpSpPr/>
        <p:nvPr/>
      </p:nvGrpSpPr>
      <p:grpSpPr>
        <a:xfrm>
          <a:off x="0" y="0"/>
          <a:ext cx="0" cy="0"/>
          <a:chOff x="0" y="0"/>
          <a:chExt cx="0" cy="0"/>
        </a:xfrm>
      </p:grpSpPr>
      <p:sp>
        <p:nvSpPr>
          <p:cNvPr id="31" name="Text Placeholder 29">
            <a:extLst>
              <a:ext uri="{FF2B5EF4-FFF2-40B4-BE49-F238E27FC236}">
                <a16:creationId xmlns:a16="http://schemas.microsoft.com/office/drawing/2014/main" id="{A4ADD6B1-4F5A-43FC-A35D-D0BB8580EB4C}"/>
              </a:ext>
            </a:extLst>
          </p:cNvPr>
          <p:cNvSpPr>
            <a:spLocks noGrp="1"/>
          </p:cNvSpPr>
          <p:nvPr>
            <p:ph type="body" sz="quarter" idx="12" hasCustomPrompt="1"/>
          </p:nvPr>
        </p:nvSpPr>
        <p:spPr>
          <a:xfrm>
            <a:off x="609600" y="1127125"/>
            <a:ext cx="9136380" cy="437515"/>
          </a:xfrm>
          <a:prstGeom prst="rect">
            <a:avLst/>
          </a:prstGeom>
        </p:spPr>
        <p:txBody>
          <a:bodyPr lIns="0"/>
          <a:lstStyle>
            <a:lvl1pPr>
              <a:buFontTx/>
              <a:buNone/>
              <a:defRPr sz="2400" b="0">
                <a:solidFill>
                  <a:schemeClr val="bg2">
                    <a:lumMod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b="1"/>
              <a:t>BULLET HEADLINE</a:t>
            </a:r>
            <a:endParaRPr lang="en-US"/>
          </a:p>
        </p:txBody>
      </p:sp>
      <p:sp>
        <p:nvSpPr>
          <p:cNvPr id="33" name="Text Placeholder 32">
            <a:extLst>
              <a:ext uri="{FF2B5EF4-FFF2-40B4-BE49-F238E27FC236}">
                <a16:creationId xmlns:a16="http://schemas.microsoft.com/office/drawing/2014/main" id="{0B662050-4B45-4EE6-BFDE-96C15D51500A}"/>
              </a:ext>
            </a:extLst>
          </p:cNvPr>
          <p:cNvSpPr>
            <a:spLocks noGrp="1"/>
          </p:cNvSpPr>
          <p:nvPr>
            <p:ph type="body" sz="quarter" idx="13" hasCustomPrompt="1"/>
          </p:nvPr>
        </p:nvSpPr>
        <p:spPr>
          <a:xfrm>
            <a:off x="609600" y="1574800"/>
            <a:ext cx="9151620" cy="3687763"/>
          </a:xfrm>
          <a:prstGeom prst="rect">
            <a:avLst/>
          </a:prstGeom>
        </p:spPr>
        <p:txBody>
          <a:bodyPr lIns="0"/>
          <a:lstStyle>
            <a:lvl1pPr>
              <a:buClr>
                <a:srgbClr val="9DC02E"/>
              </a:buClr>
              <a:defRPr sz="2400">
                <a:solidFill>
                  <a:schemeClr val="bg2">
                    <a:lumMod val="25000"/>
                  </a:schemeClr>
                </a:solidFill>
              </a:defRPr>
            </a:lvl1pPr>
            <a:lvl2pPr>
              <a:buClr>
                <a:srgbClr val="9DC02E"/>
              </a:buClr>
              <a:buSzPct val="70000"/>
              <a:buFont typeface="Wingdings" panose="05000000000000000000" pitchFamily="2" charset="2"/>
              <a:buChar char="q"/>
              <a:defRPr sz="2000">
                <a:solidFill>
                  <a:schemeClr val="bg2">
                    <a:lumMod val="25000"/>
                  </a:schemeClr>
                </a:solidFill>
              </a:defRPr>
            </a:lvl2pPr>
            <a:lvl3pPr>
              <a:buClr>
                <a:srgbClr val="9DC02E"/>
              </a:buClr>
              <a:buFont typeface="Open Sans" panose="020B0606030504020204" pitchFamily="34" charset="0"/>
              <a:buChar char="−"/>
              <a:defRPr sz="1800" i="1">
                <a:solidFill>
                  <a:schemeClr val="bg2">
                    <a:lumMod val="25000"/>
                  </a:schemeClr>
                </a:solidFill>
              </a:defRPr>
            </a:lvl3pPr>
            <a:lvl4pPr>
              <a:buClr>
                <a:srgbClr val="9DC02E"/>
              </a:buClr>
              <a:defRPr>
                <a:solidFill>
                  <a:schemeClr val="bg2">
                    <a:lumMod val="25000"/>
                  </a:schemeClr>
                </a:solidFill>
              </a:defRPr>
            </a:lvl4pPr>
            <a:lvl5pPr>
              <a:buClr>
                <a:srgbClr val="9DC02E"/>
              </a:buClr>
              <a:defRPr>
                <a:solidFill>
                  <a:schemeClr val="bg2">
                    <a:lumMod val="25000"/>
                  </a:schemeClr>
                </a:solidFill>
              </a:defRPr>
            </a:lvl5pPr>
          </a:lstStyle>
          <a:p>
            <a:pPr lvl="0"/>
            <a:r>
              <a:rPr lang="en-US"/>
              <a:t>First level</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BCA4A712-C67A-4161-8FEE-12D360ADF86C}"/>
              </a:ext>
            </a:extLst>
          </p:cNvPr>
          <p:cNvSpPr>
            <a:spLocks noGrp="1"/>
          </p:cNvSpPr>
          <p:nvPr>
            <p:ph type="body" sz="quarter" idx="14" hasCustomPrompt="1"/>
          </p:nvPr>
        </p:nvSpPr>
        <p:spPr>
          <a:xfrm>
            <a:off x="609600" y="457200"/>
            <a:ext cx="10972800" cy="660400"/>
          </a:xfrm>
          <a:prstGeom prst="rect">
            <a:avLst/>
          </a:prstGeom>
        </p:spPr>
        <p:txBody>
          <a:bodyPr/>
          <a:lstStyle>
            <a:lvl1pPr algn="ctr">
              <a:buFontTx/>
              <a:buNone/>
              <a:defRPr sz="3200">
                <a:solidFill>
                  <a:srgbClr val="065391"/>
                </a:solidFill>
              </a:defRPr>
            </a:lvl1pPr>
          </a:lstStyle>
          <a:p>
            <a:pPr lvl="0"/>
            <a:r>
              <a:rPr lang="en-US"/>
              <a:t>HEADLINE</a:t>
            </a:r>
          </a:p>
        </p:txBody>
      </p:sp>
      <p:sp>
        <p:nvSpPr>
          <p:cNvPr id="2" name="Slide Number Placeholder 1">
            <a:extLst>
              <a:ext uri="{FF2B5EF4-FFF2-40B4-BE49-F238E27FC236}">
                <a16:creationId xmlns:a16="http://schemas.microsoft.com/office/drawing/2014/main" id="{B65747AD-57E2-4254-A300-3CB0C6F0CC7A}"/>
              </a:ext>
            </a:extLst>
          </p:cNvPr>
          <p:cNvSpPr>
            <a:spLocks noGrp="1"/>
          </p:cNvSpPr>
          <p:nvPr>
            <p:ph type="sldNum" sz="quarter" idx="16"/>
          </p:nvPr>
        </p:nvSpPr>
        <p:spPr/>
        <p:txBody>
          <a:bodyPr/>
          <a:lstStyle/>
          <a:p>
            <a:fld id="{23249632-8E8E-41CE-8D61-3D91AE0A3D42}" type="slidenum">
              <a:rPr lang="en-US" smtClean="0"/>
              <a:t>‹#›</a:t>
            </a:fld>
            <a:endParaRPr lang="en-US" dirty="0"/>
          </a:p>
        </p:txBody>
      </p:sp>
    </p:spTree>
    <p:extLst>
      <p:ext uri="{BB962C8B-B14F-4D97-AF65-F5344CB8AC3E}">
        <p14:creationId xmlns:p14="http://schemas.microsoft.com/office/powerpoint/2010/main" val="4119899103"/>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8745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D8E1C-0DD4-B7B6-5481-B5A6E22D8C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9D1D473-0C11-5A3C-E91E-759E1EA961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62098-443D-C747-0363-5BBA3219AE46}"/>
              </a:ext>
            </a:extLst>
          </p:cNvPr>
          <p:cNvSpPr>
            <a:spLocks noGrp="1"/>
          </p:cNvSpPr>
          <p:nvPr>
            <p:ph type="dt" sz="half" idx="10"/>
          </p:nvPr>
        </p:nvSpPr>
        <p:spPr>
          <a:xfrm>
            <a:off x="838200" y="6356350"/>
            <a:ext cx="2743200" cy="365125"/>
          </a:xfrm>
          <a:prstGeom prst="rect">
            <a:avLst/>
          </a:prstGeom>
        </p:spPr>
        <p:txBody>
          <a:bodyPr/>
          <a:lstStyle/>
          <a:p>
            <a:fld id="{D722007F-C0B7-4246-B5A9-2CEDD77AB6E1}" type="datetimeFigureOut">
              <a:rPr lang="en-US" smtClean="0"/>
              <a:t>11/1/23</a:t>
            </a:fld>
            <a:endParaRPr lang="en-US"/>
          </a:p>
        </p:txBody>
      </p:sp>
      <p:sp>
        <p:nvSpPr>
          <p:cNvPr id="5" name="Footer Placeholder 4">
            <a:extLst>
              <a:ext uri="{FF2B5EF4-FFF2-40B4-BE49-F238E27FC236}">
                <a16:creationId xmlns:a16="http://schemas.microsoft.com/office/drawing/2014/main" id="{D6A765C9-B87C-E84B-DB0A-997ABC56F6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3CF745-C45D-9361-E873-08021DA12B1C}"/>
              </a:ext>
            </a:extLst>
          </p:cNvPr>
          <p:cNvSpPr>
            <a:spLocks noGrp="1"/>
          </p:cNvSpPr>
          <p:nvPr>
            <p:ph type="sldNum" sz="quarter" idx="12"/>
          </p:nvPr>
        </p:nvSpPr>
        <p:spPr>
          <a:xfrm>
            <a:off x="8610600" y="6356350"/>
            <a:ext cx="2743200" cy="365125"/>
          </a:xfrm>
          <a:prstGeom prst="rect">
            <a:avLst/>
          </a:prstGeom>
        </p:spPr>
        <p:txBody>
          <a:bodyPr/>
          <a:lstStyle/>
          <a:p>
            <a:fld id="{DF979F61-73C3-B748-9422-734CC49CAFA2}" type="slidenum">
              <a:rPr lang="en-US" smtClean="0"/>
              <a:t>‹#›</a:t>
            </a:fld>
            <a:endParaRPr lang="en-US"/>
          </a:p>
        </p:txBody>
      </p:sp>
    </p:spTree>
    <p:extLst>
      <p:ext uri="{BB962C8B-B14F-4D97-AF65-F5344CB8AC3E}">
        <p14:creationId xmlns:p14="http://schemas.microsoft.com/office/powerpoint/2010/main" val="326769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F67A-6AB8-2BB6-DC8C-FB658968189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B72636-2647-DA9E-9F44-452E401BC06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B205E-973F-E6E8-F402-58F165CCD366}"/>
              </a:ext>
            </a:extLst>
          </p:cNvPr>
          <p:cNvSpPr>
            <a:spLocks noGrp="1"/>
          </p:cNvSpPr>
          <p:nvPr>
            <p:ph type="dt" sz="half" idx="10"/>
          </p:nvPr>
        </p:nvSpPr>
        <p:spPr>
          <a:xfrm>
            <a:off x="838200" y="6356350"/>
            <a:ext cx="2743200" cy="365125"/>
          </a:xfrm>
          <a:prstGeom prst="rect">
            <a:avLst/>
          </a:prstGeom>
        </p:spPr>
        <p:txBody>
          <a:bodyPr/>
          <a:lstStyle/>
          <a:p>
            <a:fld id="{D722007F-C0B7-4246-B5A9-2CEDD77AB6E1}" type="datetimeFigureOut">
              <a:rPr lang="en-US" smtClean="0"/>
              <a:t>11/1/23</a:t>
            </a:fld>
            <a:endParaRPr lang="en-US"/>
          </a:p>
        </p:txBody>
      </p:sp>
      <p:sp>
        <p:nvSpPr>
          <p:cNvPr id="5" name="Footer Placeholder 4">
            <a:extLst>
              <a:ext uri="{FF2B5EF4-FFF2-40B4-BE49-F238E27FC236}">
                <a16:creationId xmlns:a16="http://schemas.microsoft.com/office/drawing/2014/main" id="{C5D1FCF6-E73A-5E09-9D03-A1523DF072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AD74F1-78C1-C382-21AC-4605E4458A3C}"/>
              </a:ext>
            </a:extLst>
          </p:cNvPr>
          <p:cNvSpPr>
            <a:spLocks noGrp="1"/>
          </p:cNvSpPr>
          <p:nvPr>
            <p:ph type="sldNum" sz="quarter" idx="12"/>
          </p:nvPr>
        </p:nvSpPr>
        <p:spPr>
          <a:xfrm>
            <a:off x="8610600" y="6356350"/>
            <a:ext cx="2743200" cy="365125"/>
          </a:xfrm>
          <a:prstGeom prst="rect">
            <a:avLst/>
          </a:prstGeom>
        </p:spPr>
        <p:txBody>
          <a:bodyPr/>
          <a:lstStyle/>
          <a:p>
            <a:fld id="{DF979F61-73C3-B748-9422-734CC49CAFA2}" type="slidenum">
              <a:rPr lang="en-US" smtClean="0"/>
              <a:t>‹#›</a:t>
            </a:fld>
            <a:endParaRPr lang="en-US"/>
          </a:p>
        </p:txBody>
      </p:sp>
    </p:spTree>
    <p:extLst>
      <p:ext uri="{BB962C8B-B14F-4D97-AF65-F5344CB8AC3E}">
        <p14:creationId xmlns:p14="http://schemas.microsoft.com/office/powerpoint/2010/main" val="42765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B44E-88B5-5AF7-2324-948AB4FB01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DC2A72-B477-3F12-D083-71CED3A4097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9EEC59-FDB8-B5A3-E90C-75359008C25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1BB3AC-D79E-BC6F-966A-5137A2E1D691}"/>
              </a:ext>
            </a:extLst>
          </p:cNvPr>
          <p:cNvSpPr>
            <a:spLocks noGrp="1"/>
          </p:cNvSpPr>
          <p:nvPr>
            <p:ph type="dt" sz="half" idx="10"/>
          </p:nvPr>
        </p:nvSpPr>
        <p:spPr>
          <a:xfrm>
            <a:off x="838200" y="6356350"/>
            <a:ext cx="2743200" cy="365125"/>
          </a:xfrm>
          <a:prstGeom prst="rect">
            <a:avLst/>
          </a:prstGeom>
        </p:spPr>
        <p:txBody>
          <a:bodyPr/>
          <a:lstStyle/>
          <a:p>
            <a:fld id="{D722007F-C0B7-4246-B5A9-2CEDD77AB6E1}" type="datetimeFigureOut">
              <a:rPr lang="en-US" smtClean="0"/>
              <a:t>11/1/23</a:t>
            </a:fld>
            <a:endParaRPr lang="en-US"/>
          </a:p>
        </p:txBody>
      </p:sp>
      <p:sp>
        <p:nvSpPr>
          <p:cNvPr id="6" name="Footer Placeholder 5">
            <a:extLst>
              <a:ext uri="{FF2B5EF4-FFF2-40B4-BE49-F238E27FC236}">
                <a16:creationId xmlns:a16="http://schemas.microsoft.com/office/drawing/2014/main" id="{5DAC015E-6AA4-017F-4CBB-9C1333439F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E6E36DC-A5AC-1781-A03D-B759C0C8ED2E}"/>
              </a:ext>
            </a:extLst>
          </p:cNvPr>
          <p:cNvSpPr>
            <a:spLocks noGrp="1"/>
          </p:cNvSpPr>
          <p:nvPr>
            <p:ph type="sldNum" sz="quarter" idx="12"/>
          </p:nvPr>
        </p:nvSpPr>
        <p:spPr>
          <a:xfrm>
            <a:off x="8610600" y="6356350"/>
            <a:ext cx="2743200" cy="365125"/>
          </a:xfrm>
          <a:prstGeom prst="rect">
            <a:avLst/>
          </a:prstGeom>
        </p:spPr>
        <p:txBody>
          <a:bodyPr/>
          <a:lstStyle/>
          <a:p>
            <a:fld id="{DF979F61-73C3-B748-9422-734CC49CAFA2}" type="slidenum">
              <a:rPr lang="en-US" smtClean="0"/>
              <a:t>‹#›</a:t>
            </a:fld>
            <a:endParaRPr lang="en-US"/>
          </a:p>
        </p:txBody>
      </p:sp>
    </p:spTree>
    <p:extLst>
      <p:ext uri="{BB962C8B-B14F-4D97-AF65-F5344CB8AC3E}">
        <p14:creationId xmlns:p14="http://schemas.microsoft.com/office/powerpoint/2010/main" val="17660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B99E-04F9-1C2E-5B69-FD8692B9E2C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3E2E1F2-2366-708E-0D5A-D4659A1AD5C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5B8F40-095E-6DD7-4513-98D4D72B4D2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6A4EB2-F86E-12B1-A05B-620BCF07D90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78F63E-C1AB-FD9B-66FD-9D2551014D3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4E5E3F-0AD6-4A8B-C8AB-D8A5297AB474}"/>
              </a:ext>
            </a:extLst>
          </p:cNvPr>
          <p:cNvSpPr>
            <a:spLocks noGrp="1"/>
          </p:cNvSpPr>
          <p:nvPr>
            <p:ph type="dt" sz="half" idx="10"/>
          </p:nvPr>
        </p:nvSpPr>
        <p:spPr>
          <a:xfrm>
            <a:off x="838200" y="6356350"/>
            <a:ext cx="2743200" cy="365125"/>
          </a:xfrm>
          <a:prstGeom prst="rect">
            <a:avLst/>
          </a:prstGeom>
        </p:spPr>
        <p:txBody>
          <a:bodyPr/>
          <a:lstStyle/>
          <a:p>
            <a:fld id="{D722007F-C0B7-4246-B5A9-2CEDD77AB6E1}" type="datetimeFigureOut">
              <a:rPr lang="en-US" smtClean="0"/>
              <a:t>11/1/23</a:t>
            </a:fld>
            <a:endParaRPr lang="en-US"/>
          </a:p>
        </p:txBody>
      </p:sp>
      <p:sp>
        <p:nvSpPr>
          <p:cNvPr id="8" name="Footer Placeholder 7">
            <a:extLst>
              <a:ext uri="{FF2B5EF4-FFF2-40B4-BE49-F238E27FC236}">
                <a16:creationId xmlns:a16="http://schemas.microsoft.com/office/drawing/2014/main" id="{41B8EE2E-35FB-22C0-333A-6FCE719FAE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359E8B0-1201-A327-0B2C-A2253B18C66F}"/>
              </a:ext>
            </a:extLst>
          </p:cNvPr>
          <p:cNvSpPr>
            <a:spLocks noGrp="1"/>
          </p:cNvSpPr>
          <p:nvPr>
            <p:ph type="sldNum" sz="quarter" idx="12"/>
          </p:nvPr>
        </p:nvSpPr>
        <p:spPr>
          <a:xfrm>
            <a:off x="8610600" y="6356350"/>
            <a:ext cx="2743200" cy="365125"/>
          </a:xfrm>
          <a:prstGeom prst="rect">
            <a:avLst/>
          </a:prstGeom>
        </p:spPr>
        <p:txBody>
          <a:bodyPr/>
          <a:lstStyle/>
          <a:p>
            <a:fld id="{DF979F61-73C3-B748-9422-734CC49CAFA2}" type="slidenum">
              <a:rPr lang="en-US" smtClean="0"/>
              <a:t>‹#›</a:t>
            </a:fld>
            <a:endParaRPr lang="en-US"/>
          </a:p>
        </p:txBody>
      </p:sp>
    </p:spTree>
    <p:extLst>
      <p:ext uri="{BB962C8B-B14F-4D97-AF65-F5344CB8AC3E}">
        <p14:creationId xmlns:p14="http://schemas.microsoft.com/office/powerpoint/2010/main" val="241289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6BD8-3282-B103-44B6-8F67C68288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C3A6FF8-72C4-F25E-7DA0-F71ED43B79E6}"/>
              </a:ext>
            </a:extLst>
          </p:cNvPr>
          <p:cNvSpPr>
            <a:spLocks noGrp="1"/>
          </p:cNvSpPr>
          <p:nvPr>
            <p:ph type="dt" sz="half" idx="10"/>
          </p:nvPr>
        </p:nvSpPr>
        <p:spPr>
          <a:xfrm>
            <a:off x="838200" y="6356350"/>
            <a:ext cx="2743200" cy="365125"/>
          </a:xfrm>
          <a:prstGeom prst="rect">
            <a:avLst/>
          </a:prstGeom>
        </p:spPr>
        <p:txBody>
          <a:bodyPr/>
          <a:lstStyle/>
          <a:p>
            <a:fld id="{D722007F-C0B7-4246-B5A9-2CEDD77AB6E1}" type="datetimeFigureOut">
              <a:rPr lang="en-US" smtClean="0"/>
              <a:t>11/1/23</a:t>
            </a:fld>
            <a:endParaRPr lang="en-US"/>
          </a:p>
        </p:txBody>
      </p:sp>
      <p:sp>
        <p:nvSpPr>
          <p:cNvPr id="4" name="Footer Placeholder 3">
            <a:extLst>
              <a:ext uri="{FF2B5EF4-FFF2-40B4-BE49-F238E27FC236}">
                <a16:creationId xmlns:a16="http://schemas.microsoft.com/office/drawing/2014/main" id="{CE99B7CE-9F05-179D-D715-D1265E7CF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0A92998-B2A0-C29C-3B43-B265523D857A}"/>
              </a:ext>
            </a:extLst>
          </p:cNvPr>
          <p:cNvSpPr>
            <a:spLocks noGrp="1"/>
          </p:cNvSpPr>
          <p:nvPr>
            <p:ph type="sldNum" sz="quarter" idx="12"/>
          </p:nvPr>
        </p:nvSpPr>
        <p:spPr>
          <a:xfrm>
            <a:off x="8610600" y="6356350"/>
            <a:ext cx="2743200" cy="365125"/>
          </a:xfrm>
          <a:prstGeom prst="rect">
            <a:avLst/>
          </a:prstGeom>
        </p:spPr>
        <p:txBody>
          <a:bodyPr/>
          <a:lstStyle/>
          <a:p>
            <a:fld id="{DF979F61-73C3-B748-9422-734CC49CAFA2}" type="slidenum">
              <a:rPr lang="en-US" smtClean="0"/>
              <a:t>‹#›</a:t>
            </a:fld>
            <a:endParaRPr lang="en-US"/>
          </a:p>
        </p:txBody>
      </p:sp>
    </p:spTree>
    <p:extLst>
      <p:ext uri="{BB962C8B-B14F-4D97-AF65-F5344CB8AC3E}">
        <p14:creationId xmlns:p14="http://schemas.microsoft.com/office/powerpoint/2010/main" val="158515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9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F7EF-57F2-F07B-A295-E52640B169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0AD3B0-08FE-94EF-6648-5741B628D79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539E8E-084C-9D80-B4B9-0497F6F33FE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8215F8-0A3E-FED8-3A1C-EAD36AE657F3}"/>
              </a:ext>
            </a:extLst>
          </p:cNvPr>
          <p:cNvSpPr>
            <a:spLocks noGrp="1"/>
          </p:cNvSpPr>
          <p:nvPr>
            <p:ph type="dt" sz="half" idx="10"/>
          </p:nvPr>
        </p:nvSpPr>
        <p:spPr>
          <a:xfrm>
            <a:off x="838200" y="6356350"/>
            <a:ext cx="2743200" cy="365125"/>
          </a:xfrm>
          <a:prstGeom prst="rect">
            <a:avLst/>
          </a:prstGeom>
        </p:spPr>
        <p:txBody>
          <a:bodyPr/>
          <a:lstStyle/>
          <a:p>
            <a:fld id="{D722007F-C0B7-4246-B5A9-2CEDD77AB6E1}" type="datetimeFigureOut">
              <a:rPr lang="en-US" smtClean="0"/>
              <a:t>11/1/23</a:t>
            </a:fld>
            <a:endParaRPr lang="en-US"/>
          </a:p>
        </p:txBody>
      </p:sp>
      <p:sp>
        <p:nvSpPr>
          <p:cNvPr id="6" name="Footer Placeholder 5">
            <a:extLst>
              <a:ext uri="{FF2B5EF4-FFF2-40B4-BE49-F238E27FC236}">
                <a16:creationId xmlns:a16="http://schemas.microsoft.com/office/drawing/2014/main" id="{37A7DDD3-05F8-1703-6C58-D081B2DF0F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688CFA-A31D-EE15-B0B6-986DFA31D64F}"/>
              </a:ext>
            </a:extLst>
          </p:cNvPr>
          <p:cNvSpPr>
            <a:spLocks noGrp="1"/>
          </p:cNvSpPr>
          <p:nvPr>
            <p:ph type="sldNum" sz="quarter" idx="12"/>
          </p:nvPr>
        </p:nvSpPr>
        <p:spPr>
          <a:xfrm>
            <a:off x="8610600" y="6356350"/>
            <a:ext cx="2743200" cy="365125"/>
          </a:xfrm>
          <a:prstGeom prst="rect">
            <a:avLst/>
          </a:prstGeom>
        </p:spPr>
        <p:txBody>
          <a:bodyPr/>
          <a:lstStyle/>
          <a:p>
            <a:fld id="{DF979F61-73C3-B748-9422-734CC49CAFA2}" type="slidenum">
              <a:rPr lang="en-US" smtClean="0"/>
              <a:t>‹#›</a:t>
            </a:fld>
            <a:endParaRPr lang="en-US"/>
          </a:p>
        </p:txBody>
      </p:sp>
    </p:spTree>
    <p:extLst>
      <p:ext uri="{BB962C8B-B14F-4D97-AF65-F5344CB8AC3E}">
        <p14:creationId xmlns:p14="http://schemas.microsoft.com/office/powerpoint/2010/main" val="268689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F330-9967-467A-BCFC-0AE2A9E503F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E097D8-AE58-0073-F230-68BCD7E25CB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0DC36C-B27A-506D-9940-E6710F11B5E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3EB86A-07E2-9681-7189-EA35143778AE}"/>
              </a:ext>
            </a:extLst>
          </p:cNvPr>
          <p:cNvSpPr>
            <a:spLocks noGrp="1"/>
          </p:cNvSpPr>
          <p:nvPr>
            <p:ph type="dt" sz="half" idx="10"/>
          </p:nvPr>
        </p:nvSpPr>
        <p:spPr>
          <a:xfrm>
            <a:off x="838200" y="6356350"/>
            <a:ext cx="2743200" cy="365125"/>
          </a:xfrm>
          <a:prstGeom prst="rect">
            <a:avLst/>
          </a:prstGeom>
        </p:spPr>
        <p:txBody>
          <a:bodyPr/>
          <a:lstStyle/>
          <a:p>
            <a:fld id="{D722007F-C0B7-4246-B5A9-2CEDD77AB6E1}" type="datetimeFigureOut">
              <a:rPr lang="en-US" smtClean="0"/>
              <a:t>11/1/23</a:t>
            </a:fld>
            <a:endParaRPr lang="en-US"/>
          </a:p>
        </p:txBody>
      </p:sp>
      <p:sp>
        <p:nvSpPr>
          <p:cNvPr id="6" name="Footer Placeholder 5">
            <a:extLst>
              <a:ext uri="{FF2B5EF4-FFF2-40B4-BE49-F238E27FC236}">
                <a16:creationId xmlns:a16="http://schemas.microsoft.com/office/drawing/2014/main" id="{CAD4E436-9FD8-BDF7-CD09-060534A1DF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3D00D0-C5FD-6CD6-9CEB-C0E9DE0D81E7}"/>
              </a:ext>
            </a:extLst>
          </p:cNvPr>
          <p:cNvSpPr>
            <a:spLocks noGrp="1"/>
          </p:cNvSpPr>
          <p:nvPr>
            <p:ph type="sldNum" sz="quarter" idx="12"/>
          </p:nvPr>
        </p:nvSpPr>
        <p:spPr>
          <a:xfrm>
            <a:off x="8610600" y="6356350"/>
            <a:ext cx="2743200" cy="365125"/>
          </a:xfrm>
          <a:prstGeom prst="rect">
            <a:avLst/>
          </a:prstGeom>
        </p:spPr>
        <p:txBody>
          <a:bodyPr/>
          <a:lstStyle/>
          <a:p>
            <a:fld id="{DF979F61-73C3-B748-9422-734CC49CAFA2}" type="slidenum">
              <a:rPr lang="en-US" smtClean="0"/>
              <a:t>‹#›</a:t>
            </a:fld>
            <a:endParaRPr lang="en-US"/>
          </a:p>
        </p:txBody>
      </p:sp>
    </p:spTree>
    <p:extLst>
      <p:ext uri="{BB962C8B-B14F-4D97-AF65-F5344CB8AC3E}">
        <p14:creationId xmlns:p14="http://schemas.microsoft.com/office/powerpoint/2010/main" val="390901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71F075-D338-A59D-EFAB-F0224C413005}"/>
              </a:ext>
            </a:extLst>
          </p:cNvPr>
          <p:cNvSpPr/>
          <p:nvPr userDrawn="1"/>
        </p:nvSpPr>
        <p:spPr>
          <a:xfrm>
            <a:off x="0" y="-3"/>
            <a:ext cx="12196175" cy="228600"/>
          </a:xfrm>
          <a:prstGeom prst="rect">
            <a:avLst/>
          </a:prstGeom>
          <a:solidFill>
            <a:srgbClr val="164A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7">
            <a:extLst>
              <a:ext uri="{FF2B5EF4-FFF2-40B4-BE49-F238E27FC236}">
                <a16:creationId xmlns:a16="http://schemas.microsoft.com/office/drawing/2014/main" id="{74592290-42AD-C2F8-1165-8876352F755E}"/>
              </a:ext>
            </a:extLst>
          </p:cNvPr>
          <p:cNvSpPr/>
          <p:nvPr userDrawn="1"/>
        </p:nvSpPr>
        <p:spPr>
          <a:xfrm>
            <a:off x="914400" y="-1"/>
            <a:ext cx="4572000" cy="457200"/>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F47631F8-F28A-8979-C667-A7B2C5BFBB36}"/>
              </a:ext>
            </a:extLst>
          </p:cNvPr>
          <p:cNvSpPr txBox="1">
            <a:spLocks/>
          </p:cNvSpPr>
          <p:nvPr userDrawn="1"/>
        </p:nvSpPr>
        <p:spPr>
          <a:xfrm>
            <a:off x="1554480" y="6492240"/>
            <a:ext cx="8004131" cy="347472"/>
          </a:xfrm>
          <a:prstGeom prst="rect">
            <a:avLst/>
          </a:prstGeom>
        </p:spPr>
        <p:txBody>
          <a:bodyPr lIns="0" tIns="0" rIns="0" bIns="0"/>
          <a:lstStyle>
            <a:defPPr>
              <a:defRPr lang="en-US"/>
            </a:defPPr>
            <a:lvl1pPr marL="0" algn="l" defTabSz="914400" rtl="0" eaLnBrk="1" latinLnBrk="0" hangingPunct="1">
              <a:defRPr sz="1000" b="0" i="0" kern="1200">
                <a:solidFill>
                  <a:srgbClr val="164A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POLICY AND PROGRAM MODELS FOR CREATING ACCESSORY DWELLING UNITS IN NEW HAMPSHIRE</a:t>
            </a:r>
          </a:p>
        </p:txBody>
      </p:sp>
      <p:sp>
        <p:nvSpPr>
          <p:cNvPr id="10" name="Slide Number Placeholder 5">
            <a:extLst>
              <a:ext uri="{FF2B5EF4-FFF2-40B4-BE49-F238E27FC236}">
                <a16:creationId xmlns:a16="http://schemas.microsoft.com/office/drawing/2014/main" id="{F0347882-8EB5-065B-6DDC-A8E07F913430}"/>
              </a:ext>
            </a:extLst>
          </p:cNvPr>
          <p:cNvSpPr txBox="1">
            <a:spLocks/>
          </p:cNvSpPr>
          <p:nvPr userDrawn="1"/>
        </p:nvSpPr>
        <p:spPr>
          <a:xfrm>
            <a:off x="914400" y="6492240"/>
            <a:ext cx="457200" cy="34747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979F61-73C3-B748-9422-734CC49CAFA2}" type="slidenum">
              <a:rPr lang="en-US" sz="1000" b="0" i="0" smtClean="0">
                <a:solidFill>
                  <a:srgbClr val="164A78"/>
                </a:solidFill>
                <a:latin typeface="Arial" panose="020B0604020202020204" pitchFamily="34" charset="0"/>
                <a:cs typeface="Arial" panose="020B0604020202020204" pitchFamily="34" charset="0"/>
              </a:rPr>
              <a:pPr/>
              <a:t>‹#›</a:t>
            </a:fld>
            <a:endParaRPr lang="en-US" sz="1000" b="0" i="0" dirty="0">
              <a:solidFill>
                <a:srgbClr val="164A78"/>
              </a:solidFill>
              <a:latin typeface="Arial" panose="020B0604020202020204" pitchFamily="34" charset="0"/>
              <a:cs typeface="Arial" panose="020B0604020202020204" pitchFamily="34" charset="0"/>
            </a:endParaRPr>
          </a:p>
        </p:txBody>
      </p:sp>
      <p:sp>
        <p:nvSpPr>
          <p:cNvPr id="12" name="Footer Placeholder 4">
            <a:extLst>
              <a:ext uri="{FF2B5EF4-FFF2-40B4-BE49-F238E27FC236}">
                <a16:creationId xmlns:a16="http://schemas.microsoft.com/office/drawing/2014/main" id="{C11841C7-5234-25FB-5D9F-CC8AEF74A2CE}"/>
              </a:ext>
            </a:extLst>
          </p:cNvPr>
          <p:cNvSpPr txBox="1">
            <a:spLocks/>
          </p:cNvSpPr>
          <p:nvPr userDrawn="1"/>
        </p:nvSpPr>
        <p:spPr>
          <a:xfrm>
            <a:off x="10149840" y="6492240"/>
            <a:ext cx="1143000" cy="347472"/>
          </a:xfrm>
          <a:prstGeom prst="rect">
            <a:avLst/>
          </a:prstGeom>
        </p:spPr>
        <p:txBody>
          <a:bodyPr vert="horz" lIns="0" tIns="0" rIns="0" bIns="0" rtlCol="0" anchor="t" anchorCtr="0"/>
          <a:lstStyle>
            <a:defPPr>
              <a:defRPr lang="en-US"/>
            </a:defPPr>
            <a:lvl1pPr marL="0" algn="l" defTabSz="914400" rtl="0" eaLnBrk="1" latinLnBrk="0" hangingPunct="1">
              <a:defRPr sz="1000" b="0" i="0" kern="1200">
                <a:solidFill>
                  <a:srgbClr val="164A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err="1"/>
              <a:t>NHHousing.org</a:t>
            </a:r>
            <a:endParaRPr lang="en-US" b="1" dirty="0"/>
          </a:p>
        </p:txBody>
      </p:sp>
      <p:cxnSp>
        <p:nvCxnSpPr>
          <p:cNvPr id="14" name="Straight Connector 13">
            <a:extLst>
              <a:ext uri="{FF2B5EF4-FFF2-40B4-BE49-F238E27FC236}">
                <a16:creationId xmlns:a16="http://schemas.microsoft.com/office/drawing/2014/main" id="{EE01E911-45ED-A7C5-445C-689C0F0289AC}"/>
              </a:ext>
            </a:extLst>
          </p:cNvPr>
          <p:cNvCxnSpPr/>
          <p:nvPr userDrawn="1"/>
        </p:nvCxnSpPr>
        <p:spPr>
          <a:xfrm>
            <a:off x="914400" y="6400800"/>
            <a:ext cx="10360152" cy="0"/>
          </a:xfrm>
          <a:prstGeom prst="line">
            <a:avLst/>
          </a:prstGeom>
          <a:ln>
            <a:solidFill>
              <a:srgbClr val="E57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458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aarp.org/content/dam/aarp/research/surveys_statistics/life-leisure/2020/vital-voices-2020-chartbook-new-hampshire.doi.10.26419-2Fres.00351.099.pdf" TargetMode="Externa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1.png"/><Relationship Id="rId10" Type="http://schemas.openxmlformats.org/officeDocument/2006/relationships/image" Target="../media/image10.jpg"/><Relationship Id="rId4" Type="http://schemas.openxmlformats.org/officeDocument/2006/relationships/image" Target="../media/image5.jp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s://aduniverse-seattlecitygis.hub.arcgis.com/pages/galler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hyperlink" Target="https://www.letstalkhouston.org/12350/widgets/43379/documents/26970" TargetMode="Externa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5.jpe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haciendacdc.org/masscasitas"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2.emf"/><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mailto:email@organization.org" TargetMode="External"/><Relationship Id="rId5" Type="http://schemas.openxmlformats.org/officeDocument/2006/relationships/hyperlink" Target="mailto:email@snhpc.org" TargetMode="External"/><Relationship Id="rId4" Type="http://schemas.openxmlformats.org/officeDocument/2006/relationships/hyperlink" Target="mailto:info@nhhfa.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3.jp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1.png"/><Relationship Id="rId10" Type="http://schemas.openxmlformats.org/officeDocument/2006/relationships/image" Target="../media/image10.jpg"/><Relationship Id="rId4" Type="http://schemas.openxmlformats.org/officeDocument/2006/relationships/image" Target="../media/image5.jp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12.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ercatus.org/research/policy-briefs/new-hampshire-adu"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census.gov/construction/chars/xls/squarefeet_cust.xls" TargetMode="External"/><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9"/>
        <p:cNvGrpSpPr/>
        <p:nvPr/>
      </p:nvGrpSpPr>
      <p:grpSpPr>
        <a:xfrm>
          <a:off x="0" y="0"/>
          <a:ext cx="0" cy="0"/>
          <a:chOff x="0" y="0"/>
          <a:chExt cx="0" cy="0"/>
        </a:xfrm>
      </p:grpSpPr>
      <p:pic>
        <p:nvPicPr>
          <p:cNvPr id="70" name="Google Shape;70;p14"/>
          <p:cNvPicPr preferRelativeResize="0"/>
          <p:nvPr/>
        </p:nvPicPr>
        <p:blipFill>
          <a:blip r:embed="rId3">
            <a:alphaModFix/>
          </a:blip>
          <a:stretch>
            <a:fillRect/>
          </a:stretch>
        </p:blipFill>
        <p:spPr>
          <a:xfrm>
            <a:off x="3079051" y="425234"/>
            <a:ext cx="6033900" cy="2212433"/>
          </a:xfrm>
          <a:prstGeom prst="rect">
            <a:avLst/>
          </a:prstGeom>
          <a:noFill/>
          <a:ln>
            <a:noFill/>
          </a:ln>
        </p:spPr>
      </p:pic>
      <p:sp>
        <p:nvSpPr>
          <p:cNvPr id="71" name="Google Shape;71;p14"/>
          <p:cNvSpPr/>
          <p:nvPr/>
        </p:nvSpPr>
        <p:spPr>
          <a:xfrm rot="5400000">
            <a:off x="1517600" y="-1517600"/>
            <a:ext cx="1518800" cy="4554000"/>
          </a:xfrm>
          <a:prstGeom prst="rtTriangle">
            <a:avLst/>
          </a:prstGeom>
          <a:solidFill>
            <a:srgbClr val="02424C"/>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2" name="Google Shape;72;p14"/>
          <p:cNvSpPr/>
          <p:nvPr/>
        </p:nvSpPr>
        <p:spPr>
          <a:xfrm>
            <a:off x="0" y="0"/>
            <a:ext cx="1330800" cy="6858000"/>
          </a:xfrm>
          <a:prstGeom prst="rtTriangle">
            <a:avLst/>
          </a:prstGeom>
          <a:solidFill>
            <a:srgbClr val="009BA6"/>
          </a:solidFill>
          <a:ln w="9525" cap="flat" cmpd="sng">
            <a:solidFill>
              <a:srgbClr val="009BA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3" name="Google Shape;73;p14"/>
          <p:cNvSpPr txBox="1"/>
          <p:nvPr/>
        </p:nvSpPr>
        <p:spPr>
          <a:xfrm>
            <a:off x="2669001" y="2918785"/>
            <a:ext cx="6854000" cy="759078"/>
          </a:xfrm>
          <a:prstGeom prst="rect">
            <a:avLst/>
          </a:prstGeom>
          <a:noFill/>
          <a:ln>
            <a:noFill/>
          </a:ln>
        </p:spPr>
        <p:txBody>
          <a:bodyPr spcFirstLastPara="1" wrap="square" lIns="121900" tIns="121900" rIns="121900" bIns="121900" anchor="t" anchorCtr="0">
            <a:spAutoFit/>
          </a:bodyPr>
          <a:lstStyle/>
          <a:p>
            <a:pPr algn="ctr"/>
            <a:r>
              <a:rPr lang="en" sz="3333" b="1" i="1">
                <a:solidFill>
                  <a:srgbClr val="009BA6"/>
                </a:solidFill>
              </a:rPr>
              <a:t>Hosted By:</a:t>
            </a:r>
            <a:endParaRPr sz="3333" b="1" i="1">
              <a:solidFill>
                <a:srgbClr val="009BA6"/>
              </a:solidFill>
            </a:endParaRPr>
          </a:p>
        </p:txBody>
      </p:sp>
      <p:pic>
        <p:nvPicPr>
          <p:cNvPr id="74" name="Google Shape;74;p14"/>
          <p:cNvPicPr preferRelativeResize="0"/>
          <p:nvPr/>
        </p:nvPicPr>
        <p:blipFill>
          <a:blip r:embed="rId4">
            <a:alphaModFix/>
          </a:blip>
          <a:stretch>
            <a:fillRect/>
          </a:stretch>
        </p:blipFill>
        <p:spPr>
          <a:xfrm>
            <a:off x="7050933" y="4129433"/>
            <a:ext cx="4152432" cy="1695267"/>
          </a:xfrm>
          <a:prstGeom prst="rect">
            <a:avLst/>
          </a:prstGeom>
          <a:noFill/>
          <a:ln>
            <a:noFill/>
          </a:ln>
        </p:spPr>
      </p:pic>
      <p:pic>
        <p:nvPicPr>
          <p:cNvPr id="75" name="Google Shape;75;p14"/>
          <p:cNvPicPr preferRelativeResize="0"/>
          <p:nvPr/>
        </p:nvPicPr>
        <p:blipFill>
          <a:blip r:embed="rId5">
            <a:alphaModFix/>
          </a:blip>
          <a:stretch>
            <a:fillRect/>
          </a:stretch>
        </p:blipFill>
        <p:spPr>
          <a:xfrm>
            <a:off x="1116101" y="4299733"/>
            <a:ext cx="4742431" cy="13546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56371-59F7-4067-86E2-B8AC08BAFAD0}"/>
              </a:ext>
            </a:extLst>
          </p:cNvPr>
          <p:cNvSpPr>
            <a:spLocks noGrp="1"/>
          </p:cNvSpPr>
          <p:nvPr>
            <p:ph type="body" sz="quarter" idx="12"/>
          </p:nvPr>
        </p:nvSpPr>
        <p:spPr/>
        <p:txBody>
          <a:bodyPr/>
          <a:lstStyle/>
          <a:p>
            <a:r>
              <a:rPr lang="en-US" dirty="0"/>
              <a:t>Few ADUs, Many Homeowners</a:t>
            </a:r>
          </a:p>
        </p:txBody>
      </p:sp>
      <p:sp>
        <p:nvSpPr>
          <p:cNvPr id="4" name="Text Placeholder 3">
            <a:extLst>
              <a:ext uri="{FF2B5EF4-FFF2-40B4-BE49-F238E27FC236}">
                <a16:creationId xmlns:a16="http://schemas.microsoft.com/office/drawing/2014/main" id="{6EA0255D-0B61-483B-80C8-E1F622C5B4CC}"/>
              </a:ext>
            </a:extLst>
          </p:cNvPr>
          <p:cNvSpPr>
            <a:spLocks noGrp="1"/>
          </p:cNvSpPr>
          <p:nvPr>
            <p:ph type="body" sz="quarter" idx="13"/>
          </p:nvPr>
        </p:nvSpPr>
        <p:spPr/>
        <p:txBody>
          <a:bodyPr/>
          <a:lstStyle/>
          <a:p>
            <a:pPr marL="0" indent="0">
              <a:buNone/>
            </a:pPr>
            <a:r>
              <a:rPr lang="en-US" dirty="0">
                <a:solidFill>
                  <a:schemeClr val="bg1"/>
                </a:solidFill>
              </a:rPr>
              <a:t>.</a:t>
            </a:r>
          </a:p>
        </p:txBody>
      </p:sp>
      <p:sp>
        <p:nvSpPr>
          <p:cNvPr id="6" name="Text Placeholder 5">
            <a:extLst>
              <a:ext uri="{FF2B5EF4-FFF2-40B4-BE49-F238E27FC236}">
                <a16:creationId xmlns:a16="http://schemas.microsoft.com/office/drawing/2014/main" id="{33DFC6F2-4019-495D-8C1F-C6AC45D132DC}"/>
              </a:ext>
            </a:extLst>
          </p:cNvPr>
          <p:cNvSpPr>
            <a:spLocks noGrp="1"/>
          </p:cNvSpPr>
          <p:nvPr>
            <p:ph type="body" sz="quarter" idx="14"/>
          </p:nvPr>
        </p:nvSpPr>
        <p:spPr/>
        <p:txBody>
          <a:bodyPr/>
          <a:lstStyle/>
          <a:p>
            <a:r>
              <a:rPr lang="en-US" dirty="0"/>
              <a:t>A Large Untapped Market</a:t>
            </a:r>
          </a:p>
        </p:txBody>
      </p:sp>
      <p:sp>
        <p:nvSpPr>
          <p:cNvPr id="14" name="Rectangle 13">
            <a:extLst>
              <a:ext uri="{FF2B5EF4-FFF2-40B4-BE49-F238E27FC236}">
                <a16:creationId xmlns:a16="http://schemas.microsoft.com/office/drawing/2014/main" id="{C4B9A037-62DE-4BB8-A594-456E5FDA9428}"/>
              </a:ext>
            </a:extLst>
          </p:cNvPr>
          <p:cNvSpPr/>
          <p:nvPr/>
        </p:nvSpPr>
        <p:spPr>
          <a:xfrm>
            <a:off x="6581776" y="6014402"/>
            <a:ext cx="2693994" cy="276999"/>
          </a:xfrm>
          <a:prstGeom prst="rect">
            <a:avLst/>
          </a:prstGeom>
        </p:spPr>
        <p:txBody>
          <a:bodyPr wrap="square">
            <a:spAutoFit/>
          </a:bodyPr>
          <a:lstStyle/>
          <a:p>
            <a:r>
              <a:rPr lang="en-US" sz="1200" dirty="0">
                <a:solidFill>
                  <a:prstClr val="black"/>
                </a:solidFill>
                <a:latin typeface="Calibri" panose="020F0502020204030204"/>
              </a:rPr>
              <a:t>Source:  </a:t>
            </a:r>
            <a:r>
              <a:rPr lang="en-US" sz="1200" dirty="0">
                <a:solidFill>
                  <a:prstClr val="black"/>
                </a:solidFill>
                <a:latin typeface="Calibri" panose="020F0502020204030204"/>
                <a:hlinkClick r:id="rId2"/>
              </a:rPr>
              <a:t>AARP 2020 Vital Voices Survey</a:t>
            </a:r>
            <a:endParaRPr lang="en-US" sz="1200" dirty="0">
              <a:solidFill>
                <a:prstClr val="black"/>
              </a:solidFill>
              <a:latin typeface="Calibri" panose="020F0502020204030204"/>
            </a:endParaRPr>
          </a:p>
        </p:txBody>
      </p:sp>
      <p:graphicFrame>
        <p:nvGraphicFramePr>
          <p:cNvPr id="8" name="Chart 7">
            <a:extLst>
              <a:ext uri="{FF2B5EF4-FFF2-40B4-BE49-F238E27FC236}">
                <a16:creationId xmlns:a16="http://schemas.microsoft.com/office/drawing/2014/main" id="{DB170770-C767-490F-949B-04C2F345B0BD}"/>
              </a:ext>
            </a:extLst>
          </p:cNvPr>
          <p:cNvGraphicFramePr/>
          <p:nvPr/>
        </p:nvGraphicFramePr>
        <p:xfrm>
          <a:off x="469501" y="1805409"/>
          <a:ext cx="3478031" cy="37619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818375C6-8EEC-4902-A31E-8D3A0CE5B1CF}"/>
              </a:ext>
            </a:extLst>
          </p:cNvPr>
          <p:cNvGraphicFramePr/>
          <p:nvPr/>
        </p:nvGraphicFramePr>
        <p:xfrm>
          <a:off x="4155445" y="1805409"/>
          <a:ext cx="3552885" cy="384291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2">
            <a:extLst>
              <a:ext uri="{FF2B5EF4-FFF2-40B4-BE49-F238E27FC236}">
                <a16:creationId xmlns:a16="http://schemas.microsoft.com/office/drawing/2014/main" id="{447E116E-6306-4763-830F-4FE1AF9591B8}"/>
              </a:ext>
            </a:extLst>
          </p:cNvPr>
          <p:cNvSpPr txBox="1">
            <a:spLocks/>
          </p:cNvSpPr>
          <p:nvPr/>
        </p:nvSpPr>
        <p:spPr>
          <a:xfrm>
            <a:off x="7912765" y="2538167"/>
            <a:ext cx="3914079" cy="2866567"/>
          </a:xfrm>
          <a:prstGeom prst="rect">
            <a:avLst/>
          </a:prstGeom>
        </p:spPr>
        <p:txBody>
          <a:bodyPr lIns="0"/>
          <a:lstStyle>
            <a:lvl1pPr marL="228600" indent="-228600" algn="l" defTabSz="914400" rtl="0" eaLnBrk="1" latinLnBrk="0" hangingPunct="1">
              <a:lnSpc>
                <a:spcPct val="90000"/>
              </a:lnSpc>
              <a:spcBef>
                <a:spcPts val="1000"/>
              </a:spcBef>
              <a:buClr>
                <a:srgbClr val="9DC02E"/>
              </a:buClr>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9DC02E"/>
              </a:buClr>
              <a:buSzPct val="70000"/>
              <a:buFont typeface="Wingdings" panose="05000000000000000000" pitchFamily="2" charset="2"/>
              <a:buChar char="q"/>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9DC02E"/>
              </a:buClr>
              <a:buFont typeface="Open Sans" panose="020B0606030504020204" pitchFamily="34" charset="0"/>
              <a:buChar char="−"/>
              <a:defRPr sz="1800" i="1"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9DC02E"/>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9DC02E"/>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(Survey) 86% of NH Residents 45 and older support making it easier for homeowners to create an ADU</a:t>
            </a:r>
          </a:p>
          <a:p>
            <a:endParaRPr lang="en-US" dirty="0"/>
          </a:p>
        </p:txBody>
      </p:sp>
    </p:spTree>
    <p:extLst>
      <p:ext uri="{BB962C8B-B14F-4D97-AF65-F5344CB8AC3E}">
        <p14:creationId xmlns:p14="http://schemas.microsoft.com/office/powerpoint/2010/main" val="247038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F5BE87-F28E-495F-BAF2-0701E6CF639A}"/>
              </a:ext>
            </a:extLst>
          </p:cNvPr>
          <p:cNvSpPr>
            <a:spLocks noGrp="1"/>
          </p:cNvSpPr>
          <p:nvPr>
            <p:ph type="body" sz="quarter" idx="12"/>
          </p:nvPr>
        </p:nvSpPr>
        <p:spPr>
          <a:xfrm>
            <a:off x="1066800" y="1181202"/>
            <a:ext cx="9136380" cy="437515"/>
          </a:xfrm>
        </p:spPr>
        <p:txBody>
          <a:bodyPr/>
          <a:lstStyle/>
          <a:p>
            <a:r>
              <a:rPr lang="en-US" sz="3200" dirty="0"/>
              <a:t>Pre-development Pit-falls</a:t>
            </a:r>
          </a:p>
        </p:txBody>
      </p:sp>
      <p:sp>
        <p:nvSpPr>
          <p:cNvPr id="6" name="Text Placeholder 5">
            <a:extLst>
              <a:ext uri="{FF2B5EF4-FFF2-40B4-BE49-F238E27FC236}">
                <a16:creationId xmlns:a16="http://schemas.microsoft.com/office/drawing/2014/main" id="{3695C601-8E8B-4FF3-8B54-E0B444D6BE96}"/>
              </a:ext>
            </a:extLst>
          </p:cNvPr>
          <p:cNvSpPr>
            <a:spLocks noGrp="1"/>
          </p:cNvSpPr>
          <p:nvPr>
            <p:ph type="body" sz="quarter" idx="13"/>
          </p:nvPr>
        </p:nvSpPr>
        <p:spPr>
          <a:xfrm>
            <a:off x="1242649" y="1773909"/>
            <a:ext cx="10109982" cy="4533425"/>
          </a:xfrm>
        </p:spPr>
        <p:txBody>
          <a:bodyPr/>
          <a:lstStyle/>
          <a:p>
            <a:r>
              <a:rPr lang="en-US" sz="2800" dirty="0"/>
              <a:t>Homeowners need to take the initial risk on an ADU project</a:t>
            </a:r>
          </a:p>
          <a:p>
            <a:r>
              <a:rPr lang="en-US" sz="2800" dirty="0"/>
              <a:t>Hiring professionals and obtaining permits is costly</a:t>
            </a:r>
          </a:p>
          <a:p>
            <a:pPr lvl="1"/>
            <a:r>
              <a:rPr lang="en-US" sz="2400" dirty="0"/>
              <a:t>Obtaining board approvals and permits can be 20% of the budget</a:t>
            </a:r>
          </a:p>
          <a:p>
            <a:pPr lvl="2"/>
            <a:r>
              <a:rPr lang="en-US" sz="2400" dirty="0"/>
              <a:t>Hiring professionals and paying fees does not grantee a board approval</a:t>
            </a:r>
          </a:p>
          <a:p>
            <a:pPr lvl="3"/>
            <a:r>
              <a:rPr lang="en-US" sz="2400" dirty="0"/>
              <a:t>20% of the project budget may be 100% of a homeowner's cash</a:t>
            </a:r>
          </a:p>
          <a:p>
            <a:pPr lvl="4"/>
            <a:r>
              <a:rPr lang="en-US" sz="2400" dirty="0"/>
              <a:t>All this before a shovel even goes in the ground!</a:t>
            </a:r>
          </a:p>
          <a:p>
            <a:pPr marL="1371600" lvl="3" indent="0">
              <a:buNone/>
            </a:pPr>
            <a:endParaRPr lang="en-US" sz="2400" dirty="0"/>
          </a:p>
          <a:p>
            <a:pPr marL="914400" lvl="3" indent="0">
              <a:buNone/>
            </a:pPr>
            <a:r>
              <a:rPr lang="en-US" sz="3200" b="1" dirty="0"/>
              <a:t>For the average homeowner…</a:t>
            </a:r>
          </a:p>
          <a:p>
            <a:pPr marL="0" indent="0" algn="ctr">
              <a:buNone/>
            </a:pPr>
            <a:r>
              <a:rPr lang="en-US" sz="5400" b="1" dirty="0"/>
              <a:t>It is too risky!</a:t>
            </a:r>
          </a:p>
        </p:txBody>
      </p:sp>
      <p:sp>
        <p:nvSpPr>
          <p:cNvPr id="7" name="Text Placeholder 6">
            <a:extLst>
              <a:ext uri="{FF2B5EF4-FFF2-40B4-BE49-F238E27FC236}">
                <a16:creationId xmlns:a16="http://schemas.microsoft.com/office/drawing/2014/main" id="{3A26FBF3-531B-48A2-B08C-5EFE8860F5B6}"/>
              </a:ext>
            </a:extLst>
          </p:cNvPr>
          <p:cNvSpPr>
            <a:spLocks noGrp="1"/>
          </p:cNvSpPr>
          <p:nvPr>
            <p:ph type="body" sz="quarter" idx="14"/>
          </p:nvPr>
        </p:nvSpPr>
        <p:spPr/>
        <p:txBody>
          <a:bodyPr/>
          <a:lstStyle/>
          <a:p>
            <a:r>
              <a:rPr lang="en-US" dirty="0"/>
              <a:t>Where are the Challenges with ADUs?</a:t>
            </a:r>
          </a:p>
        </p:txBody>
      </p:sp>
    </p:spTree>
    <p:extLst>
      <p:ext uri="{BB962C8B-B14F-4D97-AF65-F5344CB8AC3E}">
        <p14:creationId xmlns:p14="http://schemas.microsoft.com/office/powerpoint/2010/main" val="160237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04F-73C6-388F-9599-4413C83230F4}"/>
              </a:ext>
            </a:extLst>
          </p:cNvPr>
          <p:cNvSpPr txBox="1">
            <a:spLocks/>
          </p:cNvSpPr>
          <p:nvPr/>
        </p:nvSpPr>
        <p:spPr>
          <a:xfrm>
            <a:off x="914400" y="830118"/>
            <a:ext cx="4572000" cy="579567"/>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What is an ADU?</a:t>
            </a:r>
          </a:p>
        </p:txBody>
      </p:sp>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4" name="Text Placeholder 10">
            <a:extLst>
              <a:ext uri="{FF2B5EF4-FFF2-40B4-BE49-F238E27FC236}">
                <a16:creationId xmlns:a16="http://schemas.microsoft.com/office/drawing/2014/main" id="{8A6784E4-7A0D-79D0-C82F-47F7A4D7EEEC}"/>
              </a:ext>
            </a:extLst>
          </p:cNvPr>
          <p:cNvSpPr txBox="1">
            <a:spLocks/>
          </p:cNvSpPr>
          <p:nvPr/>
        </p:nvSpPr>
        <p:spPr>
          <a:xfrm>
            <a:off x="806174" y="1679160"/>
            <a:ext cx="4680226" cy="546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164A78"/>
                </a:solidFill>
                <a:latin typeface="Arial Black" panose="020B0A04020102020204" pitchFamily="34" charset="0"/>
              </a:rPr>
              <a:t>New Hampshire Law...</a:t>
            </a:r>
          </a:p>
        </p:txBody>
      </p:sp>
      <p:sp>
        <p:nvSpPr>
          <p:cNvPr id="5" name="Content Placeholder 11">
            <a:extLst>
              <a:ext uri="{FF2B5EF4-FFF2-40B4-BE49-F238E27FC236}">
                <a16:creationId xmlns:a16="http://schemas.microsoft.com/office/drawing/2014/main" id="{8EFF4C62-3EDF-FDBB-8E6C-F37C96F844B4}"/>
              </a:ext>
            </a:extLst>
          </p:cNvPr>
          <p:cNvSpPr txBox="1">
            <a:spLocks/>
          </p:cNvSpPr>
          <p:nvPr/>
        </p:nvSpPr>
        <p:spPr>
          <a:xfrm>
            <a:off x="806173" y="2258280"/>
            <a:ext cx="4641107" cy="38458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164A78"/>
                </a:solidFill>
              </a:rPr>
              <a:t>RSA 674:71</a:t>
            </a:r>
          </a:p>
          <a:p>
            <a:pPr marL="0" indent="0">
              <a:lnSpc>
                <a:spcPct val="100000"/>
              </a:lnSpc>
              <a:spcBef>
                <a:spcPts val="0"/>
              </a:spcBef>
              <a:buNone/>
            </a:pPr>
            <a:r>
              <a:rPr lang="en-US" b="1" dirty="0">
                <a:solidFill>
                  <a:srgbClr val="164A78"/>
                </a:solidFill>
              </a:rPr>
              <a:t>ADU Definition:</a:t>
            </a:r>
          </a:p>
          <a:p>
            <a:pPr>
              <a:lnSpc>
                <a:spcPct val="120000"/>
              </a:lnSpc>
              <a:spcBef>
                <a:spcPts val="600"/>
              </a:spcBef>
              <a:spcAft>
                <a:spcPts val="600"/>
              </a:spcAft>
            </a:pPr>
            <a:r>
              <a:rPr lang="en-US" sz="1800" b="1" dirty="0">
                <a:solidFill>
                  <a:srgbClr val="164A78"/>
                </a:solidFill>
                <a:latin typeface="Arial" panose="020B0604020202020204" pitchFamily="34" charset="0"/>
                <a:cs typeface="Arial" panose="020B0604020202020204" pitchFamily="34" charset="0"/>
              </a:rPr>
              <a:t>A residential living unit that is </a:t>
            </a:r>
            <a:r>
              <a:rPr lang="en-US" sz="1800" b="1" dirty="0">
                <a:solidFill>
                  <a:srgbClr val="164A78"/>
                </a:solidFill>
                <a:highlight>
                  <a:srgbClr val="FFFF00"/>
                </a:highlight>
                <a:latin typeface="Arial" panose="020B0604020202020204" pitchFamily="34" charset="0"/>
                <a:cs typeface="Arial" panose="020B0604020202020204" pitchFamily="34" charset="0"/>
              </a:rPr>
              <a:t>within or attached to a single-family dwelling</a:t>
            </a:r>
            <a:r>
              <a:rPr lang="en-US" sz="1800" b="1" dirty="0">
                <a:solidFill>
                  <a:srgbClr val="164A78"/>
                </a:solidFill>
                <a:latin typeface="Arial" panose="020B0604020202020204" pitchFamily="34" charset="0"/>
                <a:cs typeface="Arial" panose="020B0604020202020204" pitchFamily="34" charset="0"/>
              </a:rPr>
              <a:t>, and that provides independent living facilities for one or more persons, including provisions for sleeping, eating, cooking, and sanitation on the same parcel of land as the principal dwelling unit it accompanies.</a:t>
            </a:r>
          </a:p>
        </p:txBody>
      </p:sp>
      <p:sp>
        <p:nvSpPr>
          <p:cNvPr id="7" name="Content Placeholder 11">
            <a:extLst>
              <a:ext uri="{FF2B5EF4-FFF2-40B4-BE49-F238E27FC236}">
                <a16:creationId xmlns:a16="http://schemas.microsoft.com/office/drawing/2014/main" id="{309918BF-C062-3766-C1A6-28AE41BE59C6}"/>
              </a:ext>
            </a:extLst>
          </p:cNvPr>
          <p:cNvSpPr txBox="1">
            <a:spLocks/>
          </p:cNvSpPr>
          <p:nvPr/>
        </p:nvSpPr>
        <p:spPr>
          <a:xfrm>
            <a:off x="5646177" y="1634531"/>
            <a:ext cx="5802878" cy="13521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dirty="0">
                <a:solidFill>
                  <a:srgbClr val="164A78"/>
                </a:solidFill>
              </a:rPr>
              <a:t>RSA 674:72 - Sec. I</a:t>
            </a:r>
          </a:p>
          <a:p>
            <a:pPr marL="0" indent="0">
              <a:lnSpc>
                <a:spcPct val="100000"/>
              </a:lnSpc>
              <a:spcBef>
                <a:spcPts val="600"/>
              </a:spcBef>
              <a:spcAft>
                <a:spcPts val="600"/>
              </a:spcAft>
              <a:buNone/>
            </a:pPr>
            <a:r>
              <a:rPr lang="en-US" sz="1800" b="1" dirty="0">
                <a:solidFill>
                  <a:srgbClr val="000000"/>
                </a:solidFill>
                <a:effectLst/>
              </a:rPr>
              <a:t>“…shall allow accessory dwelling units as a matter of right or</a:t>
            </a:r>
            <a:r>
              <a:rPr lang="en-US" sz="1800" b="1" dirty="0">
                <a:solidFill>
                  <a:srgbClr val="000000"/>
                </a:solidFill>
                <a:effectLst/>
                <a:highlight>
                  <a:srgbClr val="FFFF00"/>
                </a:highlight>
              </a:rPr>
              <a:t> by either conditional use permit pursuant to RSA 674:21 or by special exception</a:t>
            </a:r>
            <a:r>
              <a:rPr lang="en-US" sz="1800" b="1" dirty="0">
                <a:solidFill>
                  <a:srgbClr val="000000"/>
                </a:solidFill>
                <a:effectLst/>
              </a:rPr>
              <a:t>…”</a:t>
            </a:r>
            <a:endParaRPr lang="en-US" sz="1600" b="1" dirty="0">
              <a:solidFill>
                <a:srgbClr val="164A78"/>
              </a:solidFill>
              <a:cs typeface="Arial" panose="020B0604020202020204" pitchFamily="34" charset="0"/>
            </a:endParaRPr>
          </a:p>
        </p:txBody>
      </p:sp>
      <p:sp>
        <p:nvSpPr>
          <p:cNvPr id="12" name="Content Placeholder 11">
            <a:extLst>
              <a:ext uri="{FF2B5EF4-FFF2-40B4-BE49-F238E27FC236}">
                <a16:creationId xmlns:a16="http://schemas.microsoft.com/office/drawing/2014/main" id="{6F6A712C-88A1-1280-1B5F-9E8B7024A017}"/>
              </a:ext>
            </a:extLst>
          </p:cNvPr>
          <p:cNvSpPr txBox="1">
            <a:spLocks/>
          </p:cNvSpPr>
          <p:nvPr/>
        </p:nvSpPr>
        <p:spPr>
          <a:xfrm>
            <a:off x="5639819" y="3221302"/>
            <a:ext cx="5808466" cy="11150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dirty="0">
                <a:solidFill>
                  <a:srgbClr val="164A78"/>
                </a:solidFill>
              </a:rPr>
              <a:t>RSA 674:72 - Sec. VI</a:t>
            </a:r>
          </a:p>
          <a:p>
            <a:pPr marL="0" indent="0">
              <a:lnSpc>
                <a:spcPct val="100000"/>
              </a:lnSpc>
              <a:spcBef>
                <a:spcPts val="600"/>
              </a:spcBef>
              <a:spcAft>
                <a:spcPts val="600"/>
              </a:spcAft>
              <a:buNone/>
            </a:pPr>
            <a:r>
              <a:rPr lang="en-US" sz="1800" b="1" i="1" dirty="0">
                <a:solidFill>
                  <a:srgbClr val="000000"/>
                </a:solidFill>
                <a:effectLst/>
              </a:rPr>
              <a:t>“A </a:t>
            </a:r>
            <a:r>
              <a:rPr lang="en-US" sz="1800" b="1" i="1" dirty="0">
                <a:solidFill>
                  <a:srgbClr val="000000"/>
                </a:solidFill>
                <a:effectLst/>
                <a:highlight>
                  <a:srgbClr val="FFFF00"/>
                </a:highlight>
              </a:rPr>
              <a:t>municipality may require owner occupancy of one of the dwelling units</a:t>
            </a:r>
            <a:r>
              <a:rPr lang="en-US" sz="1800" b="1" i="1" dirty="0">
                <a:solidFill>
                  <a:srgbClr val="000000"/>
                </a:solidFill>
                <a:effectLst/>
              </a:rPr>
              <a:t>, but it shall not specify which unit…”</a:t>
            </a:r>
            <a:endParaRPr lang="en-US" sz="1800" b="1" i="1" dirty="0">
              <a:solidFill>
                <a:srgbClr val="164A78"/>
              </a:solidFill>
              <a:cs typeface="Arial" panose="020B0604020202020204" pitchFamily="34" charset="0"/>
            </a:endParaRPr>
          </a:p>
        </p:txBody>
      </p:sp>
      <p:sp>
        <p:nvSpPr>
          <p:cNvPr id="13" name="Content Placeholder 11">
            <a:extLst>
              <a:ext uri="{FF2B5EF4-FFF2-40B4-BE49-F238E27FC236}">
                <a16:creationId xmlns:a16="http://schemas.microsoft.com/office/drawing/2014/main" id="{1FA099C9-F20C-124A-B935-CB42D01D96B3}"/>
              </a:ext>
            </a:extLst>
          </p:cNvPr>
          <p:cNvSpPr txBox="1">
            <a:spLocks/>
          </p:cNvSpPr>
          <p:nvPr/>
        </p:nvSpPr>
        <p:spPr>
          <a:xfrm>
            <a:off x="5615437" y="4622671"/>
            <a:ext cx="5954771" cy="1255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dirty="0">
                <a:solidFill>
                  <a:srgbClr val="164A78"/>
                </a:solidFill>
              </a:rPr>
              <a:t>RSA 674:73 - </a:t>
            </a:r>
            <a:r>
              <a:rPr lang="en-US" sz="1800" b="1" i="1" dirty="0">
                <a:solidFill>
                  <a:srgbClr val="000000"/>
                </a:solidFill>
                <a:effectLst/>
              </a:rPr>
              <a:t>“A </a:t>
            </a:r>
            <a:r>
              <a:rPr lang="en-US" sz="1800" b="1" i="1" dirty="0">
                <a:solidFill>
                  <a:srgbClr val="000000"/>
                </a:solidFill>
                <a:effectLst/>
                <a:highlight>
                  <a:srgbClr val="FFFF00"/>
                </a:highlight>
              </a:rPr>
              <a:t>municipality is not required to but may permit detached accessory dwelling units</a:t>
            </a:r>
            <a:r>
              <a:rPr lang="en-US" sz="1800" b="1" i="1" dirty="0">
                <a:solidFill>
                  <a:srgbClr val="000000"/>
                </a:solidFill>
                <a:effectLst/>
              </a:rPr>
              <a:t>. If a municipality allows detached accessory dwelling units, it may require an increased lot size.</a:t>
            </a:r>
            <a:endParaRPr lang="en-US" sz="1800" b="1" i="1" dirty="0">
              <a:solidFill>
                <a:srgbClr val="164A78"/>
              </a:solidFill>
              <a:cs typeface="Arial" panose="020B0604020202020204" pitchFamily="34" charset="0"/>
            </a:endParaRPr>
          </a:p>
        </p:txBody>
      </p:sp>
      <p:sp>
        <p:nvSpPr>
          <p:cNvPr id="16" name="Text Placeholder 10">
            <a:extLst>
              <a:ext uri="{FF2B5EF4-FFF2-40B4-BE49-F238E27FC236}">
                <a16:creationId xmlns:a16="http://schemas.microsoft.com/office/drawing/2014/main" id="{0E0E00D0-A3D7-42B4-4C42-815420A1D2D9}"/>
              </a:ext>
            </a:extLst>
          </p:cNvPr>
          <p:cNvSpPr txBox="1">
            <a:spLocks/>
          </p:cNvSpPr>
          <p:nvPr/>
        </p:nvSpPr>
        <p:spPr>
          <a:xfrm>
            <a:off x="5616205" y="1073829"/>
            <a:ext cx="4816851" cy="546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164A78"/>
                </a:solidFill>
                <a:latin typeface="Arial Black" panose="020B0A04020102020204" pitchFamily="34" charset="0"/>
              </a:rPr>
              <a:t>Unit Limiting Language</a:t>
            </a:r>
          </a:p>
        </p:txBody>
      </p:sp>
    </p:spTree>
    <p:extLst>
      <p:ext uri="{BB962C8B-B14F-4D97-AF65-F5344CB8AC3E}">
        <p14:creationId xmlns:p14="http://schemas.microsoft.com/office/powerpoint/2010/main" val="248767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04F-73C6-388F-9599-4413C83230F4}"/>
              </a:ext>
            </a:extLst>
          </p:cNvPr>
          <p:cNvSpPr txBox="1">
            <a:spLocks/>
          </p:cNvSpPr>
          <p:nvPr/>
        </p:nvSpPr>
        <p:spPr>
          <a:xfrm>
            <a:off x="914399" y="830118"/>
            <a:ext cx="4996329" cy="579567"/>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ADUs Held Back…</a:t>
            </a:r>
          </a:p>
        </p:txBody>
      </p:sp>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5" name="Content Placeholder 11">
            <a:extLst>
              <a:ext uri="{FF2B5EF4-FFF2-40B4-BE49-F238E27FC236}">
                <a16:creationId xmlns:a16="http://schemas.microsoft.com/office/drawing/2014/main" id="{8EFF4C62-3EDF-FDBB-8E6C-F37C96F844B4}"/>
              </a:ext>
            </a:extLst>
          </p:cNvPr>
          <p:cNvSpPr txBox="1">
            <a:spLocks/>
          </p:cNvSpPr>
          <p:nvPr/>
        </p:nvSpPr>
        <p:spPr>
          <a:xfrm>
            <a:off x="1739067" y="2225768"/>
            <a:ext cx="9071573" cy="3846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u="sng" dirty="0">
                <a:solidFill>
                  <a:srgbClr val="000000"/>
                </a:solidFill>
                <a:effectLst/>
                <a:highlight>
                  <a:srgbClr val="FFFF00"/>
                </a:highlight>
              </a:rPr>
              <a:t>Owner-Occupancy </a:t>
            </a:r>
            <a:r>
              <a:rPr lang="en-US" b="1" u="sng" dirty="0">
                <a:solidFill>
                  <a:srgbClr val="000000"/>
                </a:solidFill>
                <a:effectLst/>
              </a:rPr>
              <a:t>Requirements:</a:t>
            </a:r>
          </a:p>
          <a:p>
            <a:pPr marL="0" indent="0">
              <a:lnSpc>
                <a:spcPct val="100000"/>
              </a:lnSpc>
              <a:spcBef>
                <a:spcPts val="0"/>
              </a:spcBef>
              <a:spcAft>
                <a:spcPts val="600"/>
              </a:spcAft>
              <a:buNone/>
            </a:pPr>
            <a:r>
              <a:rPr lang="en-US" sz="2400" b="1" dirty="0">
                <a:solidFill>
                  <a:srgbClr val="000000"/>
                </a:solidFill>
              </a:rPr>
              <a:t>T</a:t>
            </a:r>
            <a:r>
              <a:rPr lang="en-US" sz="2400" b="1" dirty="0">
                <a:solidFill>
                  <a:srgbClr val="000000"/>
                </a:solidFill>
                <a:effectLst/>
              </a:rPr>
              <a:t>ypically enforced through a deed restriction. This creates complications for lenders which translates to increased risks.</a:t>
            </a:r>
          </a:p>
          <a:p>
            <a:pPr marL="0" indent="0">
              <a:lnSpc>
                <a:spcPct val="100000"/>
              </a:lnSpc>
              <a:spcBef>
                <a:spcPts val="600"/>
              </a:spcBef>
              <a:buNone/>
            </a:pPr>
            <a:r>
              <a:rPr lang="en-US" b="1" u="sng" dirty="0">
                <a:solidFill>
                  <a:srgbClr val="000000"/>
                </a:solidFill>
                <a:effectLst/>
                <a:highlight>
                  <a:srgbClr val="FFFF00"/>
                </a:highlight>
              </a:rPr>
              <a:t>Off-Street Parking </a:t>
            </a:r>
            <a:r>
              <a:rPr lang="en-US" b="1" u="sng" dirty="0">
                <a:solidFill>
                  <a:srgbClr val="000000"/>
                </a:solidFill>
                <a:effectLst/>
              </a:rPr>
              <a:t>Requirements:</a:t>
            </a:r>
          </a:p>
          <a:p>
            <a:pPr marL="0" indent="0">
              <a:lnSpc>
                <a:spcPct val="100000"/>
              </a:lnSpc>
              <a:spcBef>
                <a:spcPts val="0"/>
              </a:spcBef>
              <a:spcAft>
                <a:spcPts val="600"/>
              </a:spcAft>
              <a:buNone/>
            </a:pPr>
            <a:r>
              <a:rPr lang="en-US" sz="2400" b="1" dirty="0">
                <a:solidFill>
                  <a:srgbClr val="000000"/>
                </a:solidFill>
                <a:effectLst/>
              </a:rPr>
              <a:t>On many lots, the prospect of adding a new parking space is not feasible.</a:t>
            </a:r>
          </a:p>
          <a:p>
            <a:pPr marL="0" indent="0">
              <a:lnSpc>
                <a:spcPct val="100000"/>
              </a:lnSpc>
              <a:spcBef>
                <a:spcPts val="600"/>
              </a:spcBef>
              <a:buNone/>
            </a:pPr>
            <a:r>
              <a:rPr lang="en-US" b="1" u="sng" dirty="0">
                <a:solidFill>
                  <a:srgbClr val="000000"/>
                </a:solidFill>
                <a:effectLst/>
                <a:highlight>
                  <a:srgbClr val="FFFF00"/>
                </a:highlight>
              </a:rPr>
              <a:t>Conditional Use Permit </a:t>
            </a:r>
            <a:r>
              <a:rPr lang="en-US" b="1" u="sng" dirty="0">
                <a:solidFill>
                  <a:srgbClr val="000000"/>
                </a:solidFill>
                <a:effectLst/>
              </a:rPr>
              <a:t>Hearings:</a:t>
            </a:r>
          </a:p>
          <a:p>
            <a:pPr marL="0" indent="0">
              <a:lnSpc>
                <a:spcPct val="100000"/>
              </a:lnSpc>
              <a:spcBef>
                <a:spcPts val="0"/>
              </a:spcBef>
              <a:spcAft>
                <a:spcPts val="600"/>
              </a:spcAft>
              <a:buNone/>
            </a:pPr>
            <a:r>
              <a:rPr lang="en-US" sz="2400" b="1" dirty="0">
                <a:solidFill>
                  <a:srgbClr val="000000"/>
                </a:solidFill>
                <a:effectLst/>
              </a:rPr>
              <a:t>The process is often intimidating and costly. Hearing fees and hiring design professionals can cost over $6,000 </a:t>
            </a:r>
            <a:r>
              <a:rPr lang="en-US" sz="2400" b="1" dirty="0">
                <a:solidFill>
                  <a:srgbClr val="000000"/>
                </a:solidFill>
              </a:rPr>
              <a:t>and may be </a:t>
            </a:r>
            <a:r>
              <a:rPr lang="en-US" sz="2400" b="1" dirty="0">
                <a:solidFill>
                  <a:srgbClr val="000000"/>
                </a:solidFill>
                <a:effectLst/>
              </a:rPr>
              <a:t>declined</a:t>
            </a:r>
          </a:p>
        </p:txBody>
      </p:sp>
      <p:sp>
        <p:nvSpPr>
          <p:cNvPr id="11" name="Text Placeholder 10">
            <a:extLst>
              <a:ext uri="{FF2B5EF4-FFF2-40B4-BE49-F238E27FC236}">
                <a16:creationId xmlns:a16="http://schemas.microsoft.com/office/drawing/2014/main" id="{AE9A52A4-5255-4A02-D3EE-B6455845042A}"/>
              </a:ext>
            </a:extLst>
          </p:cNvPr>
          <p:cNvSpPr txBox="1">
            <a:spLocks/>
          </p:cNvSpPr>
          <p:nvPr/>
        </p:nvSpPr>
        <p:spPr>
          <a:xfrm>
            <a:off x="806174" y="1679160"/>
            <a:ext cx="5289826" cy="546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164A78"/>
                </a:solidFill>
                <a:latin typeface="Arial Black" panose="020B0A04020102020204" pitchFamily="34" charset="0"/>
              </a:rPr>
              <a:t>National ADU Poison Pills</a:t>
            </a:r>
          </a:p>
        </p:txBody>
      </p:sp>
      <p:sp>
        <p:nvSpPr>
          <p:cNvPr id="3" name="Title 1">
            <a:extLst>
              <a:ext uri="{FF2B5EF4-FFF2-40B4-BE49-F238E27FC236}">
                <a16:creationId xmlns:a16="http://schemas.microsoft.com/office/drawing/2014/main" id="{5B13BCC3-1BA6-400F-5A0B-9E8A9B928EC6}"/>
              </a:ext>
            </a:extLst>
          </p:cNvPr>
          <p:cNvSpPr txBox="1">
            <a:spLocks/>
          </p:cNvSpPr>
          <p:nvPr/>
        </p:nvSpPr>
        <p:spPr>
          <a:xfrm>
            <a:off x="914400" y="2325879"/>
            <a:ext cx="926354" cy="775909"/>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sz="6000" dirty="0">
                <a:latin typeface="Arial Black" panose="020B0A04020102020204" pitchFamily="34" charset="0"/>
              </a:rPr>
              <a:t>1.</a:t>
            </a:r>
          </a:p>
        </p:txBody>
      </p:sp>
      <p:sp>
        <p:nvSpPr>
          <p:cNvPr id="4" name="Title 1">
            <a:extLst>
              <a:ext uri="{FF2B5EF4-FFF2-40B4-BE49-F238E27FC236}">
                <a16:creationId xmlns:a16="http://schemas.microsoft.com/office/drawing/2014/main" id="{A352B295-C7D3-7F60-81D8-F00C0784CA22}"/>
              </a:ext>
            </a:extLst>
          </p:cNvPr>
          <p:cNvSpPr txBox="1">
            <a:spLocks/>
          </p:cNvSpPr>
          <p:nvPr/>
        </p:nvSpPr>
        <p:spPr>
          <a:xfrm>
            <a:off x="914400" y="3648805"/>
            <a:ext cx="926354" cy="775909"/>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sz="6000" dirty="0">
                <a:latin typeface="Arial Black" panose="020B0A04020102020204" pitchFamily="34" charset="0"/>
              </a:rPr>
              <a:t>2.</a:t>
            </a:r>
          </a:p>
        </p:txBody>
      </p:sp>
      <p:sp>
        <p:nvSpPr>
          <p:cNvPr id="6" name="Title 1">
            <a:extLst>
              <a:ext uri="{FF2B5EF4-FFF2-40B4-BE49-F238E27FC236}">
                <a16:creationId xmlns:a16="http://schemas.microsoft.com/office/drawing/2014/main" id="{114233C3-DB8C-3487-0A44-1B28144CEA89}"/>
              </a:ext>
            </a:extLst>
          </p:cNvPr>
          <p:cNvSpPr txBox="1">
            <a:spLocks/>
          </p:cNvSpPr>
          <p:nvPr/>
        </p:nvSpPr>
        <p:spPr>
          <a:xfrm>
            <a:off x="914400" y="4962742"/>
            <a:ext cx="926354" cy="775909"/>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sz="6000" dirty="0">
                <a:latin typeface="Arial Black" panose="020B0A04020102020204" pitchFamily="34" charset="0"/>
              </a:rPr>
              <a:t>3.</a:t>
            </a:r>
          </a:p>
        </p:txBody>
      </p:sp>
    </p:spTree>
    <p:extLst>
      <p:ext uri="{BB962C8B-B14F-4D97-AF65-F5344CB8AC3E}">
        <p14:creationId xmlns:p14="http://schemas.microsoft.com/office/powerpoint/2010/main" val="335837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04F-73C6-388F-9599-4413C83230F4}"/>
              </a:ext>
            </a:extLst>
          </p:cNvPr>
          <p:cNvSpPr txBox="1">
            <a:spLocks/>
          </p:cNvSpPr>
          <p:nvPr/>
        </p:nvSpPr>
        <p:spPr>
          <a:xfrm>
            <a:off x="885059" y="830118"/>
            <a:ext cx="4996329" cy="579567"/>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Recommendations</a:t>
            </a:r>
          </a:p>
        </p:txBody>
      </p:sp>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5" name="Content Placeholder 11">
            <a:extLst>
              <a:ext uri="{FF2B5EF4-FFF2-40B4-BE49-F238E27FC236}">
                <a16:creationId xmlns:a16="http://schemas.microsoft.com/office/drawing/2014/main" id="{8EFF4C62-3EDF-FDBB-8E6C-F37C96F844B4}"/>
              </a:ext>
            </a:extLst>
          </p:cNvPr>
          <p:cNvSpPr txBox="1">
            <a:spLocks/>
          </p:cNvSpPr>
          <p:nvPr/>
        </p:nvSpPr>
        <p:spPr>
          <a:xfrm>
            <a:off x="859961" y="2454201"/>
            <a:ext cx="10411119" cy="33848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3200" b="1" dirty="0">
                <a:solidFill>
                  <a:srgbClr val="164A78"/>
                </a:solidFill>
                <a:latin typeface="Arial Black" panose="020B0A04020102020204" pitchFamily="34" charset="0"/>
              </a:rPr>
              <a:t>Policy Strategies to Increase ADU Production</a:t>
            </a:r>
          </a:p>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2400" b="1" i="0" u="sng" strike="noStrike" kern="1200" cap="none" spc="0" normalizeH="0" baseline="0" noProof="0" dirty="0">
                <a:ln>
                  <a:noFill/>
                </a:ln>
                <a:solidFill>
                  <a:srgbClr val="000000"/>
                </a:solidFill>
                <a:effectLst/>
                <a:uLnTx/>
                <a:uFillTx/>
                <a:latin typeface="Arial Black" panose="020B0A04020102020204" pitchFamily="34" charset="0"/>
              </a:rPr>
              <a:t>1. Change state ADU definition to include </a:t>
            </a:r>
            <a:r>
              <a:rPr kumimoji="0" lang="en-US" sz="2400" b="1" i="0" u="sng" strike="noStrike" kern="1200" cap="none" spc="0" normalizeH="0" baseline="0" noProof="0" dirty="0">
                <a:ln>
                  <a:noFill/>
                </a:ln>
                <a:solidFill>
                  <a:srgbClr val="000000"/>
                </a:solidFill>
                <a:effectLst/>
                <a:highlight>
                  <a:srgbClr val="FFFF00"/>
                </a:highlight>
                <a:uLnTx/>
                <a:uFillTx/>
                <a:latin typeface="Arial Black" panose="020B0A04020102020204" pitchFamily="34" charset="0"/>
              </a:rPr>
              <a:t>detached</a:t>
            </a:r>
            <a:r>
              <a:rPr kumimoji="0" lang="en-US" sz="2400" b="1" i="0" u="sng" strike="noStrike" kern="1200" cap="none" spc="0" normalizeH="0" baseline="0" noProof="0" dirty="0">
                <a:ln>
                  <a:noFill/>
                </a:ln>
                <a:solidFill>
                  <a:srgbClr val="000000"/>
                </a:solidFill>
                <a:effectLst/>
                <a:uLnTx/>
                <a:uFillTx/>
                <a:latin typeface="Arial Black" panose="020B0A04020102020204" pitchFamily="34" charset="0"/>
              </a:rPr>
              <a:t> ADUs: </a:t>
            </a:r>
          </a:p>
          <a:p>
            <a:pPr marL="0" marR="0" lvl="0" indent="0" algn="l" defTabSz="914400" rtl="0" eaLnBrk="1" fontAlgn="auto" latinLnBrk="0" hangingPunct="1">
              <a:lnSpc>
                <a:spcPct val="100000"/>
              </a:lnSpc>
              <a:spcBef>
                <a:spcPts val="1200"/>
              </a:spcBef>
              <a:spcAft>
                <a:spcPts val="1200"/>
              </a:spcAft>
              <a:buClrTx/>
              <a:buSzTx/>
              <a:buFontTx/>
              <a:buNone/>
              <a:tabLst/>
              <a:defRPr/>
            </a:pPr>
            <a:r>
              <a:rPr lang="en-US" sz="2400" b="1" u="sng" dirty="0">
                <a:solidFill>
                  <a:srgbClr val="000000"/>
                </a:solidFill>
                <a:latin typeface="Arial Black" panose="020B0A04020102020204" pitchFamily="34" charset="0"/>
              </a:rPr>
              <a:t>2</a:t>
            </a:r>
            <a:r>
              <a:rPr kumimoji="0" lang="en-US" sz="2400" b="1" i="0" u="sng" strike="noStrike" kern="1200" cap="none" spc="0" normalizeH="0" baseline="0" noProof="0" dirty="0">
                <a:ln>
                  <a:noFill/>
                </a:ln>
                <a:solidFill>
                  <a:srgbClr val="000000"/>
                </a:solidFill>
                <a:effectLst/>
                <a:uLnTx/>
                <a:uFillTx/>
                <a:latin typeface="Arial Black" panose="020B0A04020102020204" pitchFamily="34" charset="0"/>
              </a:rPr>
              <a:t>. </a:t>
            </a:r>
            <a:r>
              <a:rPr lang="en-US" sz="2400" b="1" u="sng" dirty="0">
                <a:solidFill>
                  <a:srgbClr val="000000"/>
                </a:solidFill>
                <a:latin typeface="Arial Black" panose="020B0A04020102020204" pitchFamily="34" charset="0"/>
              </a:rPr>
              <a:t>Make attached and detached ADUs an “</a:t>
            </a:r>
            <a:r>
              <a:rPr lang="en-US" sz="2400" b="1" u="sng" dirty="0">
                <a:solidFill>
                  <a:srgbClr val="000000"/>
                </a:solidFill>
                <a:highlight>
                  <a:srgbClr val="FFFF00"/>
                </a:highlight>
                <a:latin typeface="Arial Black" panose="020B0A04020102020204" pitchFamily="34" charset="0"/>
              </a:rPr>
              <a:t>As-Of-Right</a:t>
            </a:r>
            <a:r>
              <a:rPr lang="en-US" sz="2400" b="1" u="sng" dirty="0">
                <a:solidFill>
                  <a:srgbClr val="000000"/>
                </a:solidFill>
                <a:latin typeface="Arial Black" panose="020B0A04020102020204" pitchFamily="34" charset="0"/>
              </a:rPr>
              <a:t>” use:</a:t>
            </a:r>
            <a:endParaRPr kumimoji="0" lang="en-US" sz="2400" b="1" i="0" u="sng" strike="noStrike" kern="1200" cap="none" spc="0" normalizeH="0" baseline="0" noProof="0" dirty="0">
              <a:ln>
                <a:noFill/>
              </a:ln>
              <a:solidFill>
                <a:srgbClr val="000000"/>
              </a:solidFill>
              <a:effectLst/>
              <a:uLnTx/>
              <a:uFillTx/>
              <a:latin typeface="Arial Black" panose="020B0A04020102020204" pitchFamily="34" charset="0"/>
            </a:endParaRPr>
          </a:p>
          <a:p>
            <a:pPr marL="0" marR="0" lvl="0" indent="0" algn="l" defTabSz="914400" rtl="0" eaLnBrk="1" fontAlgn="auto" latinLnBrk="0" hangingPunct="1">
              <a:lnSpc>
                <a:spcPct val="100000"/>
              </a:lnSpc>
              <a:spcBef>
                <a:spcPts val="1200"/>
              </a:spcBef>
              <a:spcAft>
                <a:spcPts val="1200"/>
              </a:spcAft>
              <a:buClrTx/>
              <a:buSzTx/>
              <a:buFontTx/>
              <a:buNone/>
              <a:tabLst/>
              <a:defRPr/>
            </a:pPr>
            <a:r>
              <a:rPr lang="en-US" sz="2400" b="1" u="sng" dirty="0">
                <a:solidFill>
                  <a:srgbClr val="000000"/>
                </a:solidFill>
                <a:latin typeface="Arial Black" panose="020B0A04020102020204" pitchFamily="34" charset="0"/>
              </a:rPr>
              <a:t>3</a:t>
            </a:r>
            <a:r>
              <a:rPr kumimoji="0" lang="en-US" sz="2400" b="1" i="0" u="sng" strike="noStrike" kern="1200" cap="none" spc="0" normalizeH="0" baseline="0" noProof="0" dirty="0">
                <a:ln>
                  <a:noFill/>
                </a:ln>
                <a:solidFill>
                  <a:srgbClr val="000000"/>
                </a:solidFill>
                <a:effectLst/>
                <a:uLnTx/>
                <a:uFillTx/>
                <a:latin typeface="Arial Black" panose="020B0A04020102020204" pitchFamily="34" charset="0"/>
              </a:rPr>
              <a:t>. Override local off-street </a:t>
            </a:r>
            <a:r>
              <a:rPr kumimoji="0" lang="en-US" sz="2400" b="1" i="0" u="sng" strike="noStrike" kern="1200" cap="none" spc="0" normalizeH="0" baseline="0" noProof="0" dirty="0">
                <a:ln>
                  <a:noFill/>
                </a:ln>
                <a:solidFill>
                  <a:srgbClr val="000000"/>
                </a:solidFill>
                <a:effectLst/>
                <a:highlight>
                  <a:srgbClr val="FFFF00"/>
                </a:highlight>
                <a:uLnTx/>
                <a:uFillTx/>
                <a:latin typeface="Arial Black" panose="020B0A04020102020204" pitchFamily="34" charset="0"/>
              </a:rPr>
              <a:t>parking</a:t>
            </a:r>
            <a:r>
              <a:rPr kumimoji="0" lang="en-US" sz="2400" b="1" i="0" u="sng" strike="noStrike" kern="1200" cap="none" spc="0" normalizeH="0" baseline="0" noProof="0" dirty="0">
                <a:ln>
                  <a:noFill/>
                </a:ln>
                <a:solidFill>
                  <a:srgbClr val="000000"/>
                </a:solidFill>
                <a:effectLst/>
                <a:uLnTx/>
                <a:uFillTx/>
                <a:latin typeface="Arial Black" panose="020B0A04020102020204" pitchFamily="34" charset="0"/>
              </a:rPr>
              <a:t> requirements:</a:t>
            </a:r>
          </a:p>
          <a:p>
            <a:pPr marL="0" indent="0">
              <a:lnSpc>
                <a:spcPct val="100000"/>
              </a:lnSpc>
              <a:spcBef>
                <a:spcPts val="1200"/>
              </a:spcBef>
              <a:spcAft>
                <a:spcPts val="1200"/>
              </a:spcAft>
              <a:buNone/>
            </a:pPr>
            <a:r>
              <a:rPr lang="en-US" sz="2400" b="1" u="sng" dirty="0">
                <a:solidFill>
                  <a:srgbClr val="000000"/>
                </a:solidFill>
                <a:effectLst/>
                <a:latin typeface="Arial Black" panose="020B0A04020102020204" pitchFamily="34" charset="0"/>
              </a:rPr>
              <a:t>4. Eliminate </a:t>
            </a:r>
            <a:r>
              <a:rPr lang="en-US" sz="2400" b="1" u="sng" dirty="0">
                <a:solidFill>
                  <a:srgbClr val="000000"/>
                </a:solidFill>
                <a:effectLst/>
                <a:highlight>
                  <a:srgbClr val="FFFF00"/>
                </a:highlight>
                <a:latin typeface="Arial Black" panose="020B0A04020102020204" pitchFamily="34" charset="0"/>
              </a:rPr>
              <a:t>owner-occupancy</a:t>
            </a:r>
            <a:r>
              <a:rPr lang="en-US" sz="2400" b="1" u="sng" dirty="0">
                <a:solidFill>
                  <a:srgbClr val="000000"/>
                </a:solidFill>
                <a:effectLst/>
                <a:latin typeface="Arial Black" panose="020B0A04020102020204" pitchFamily="34" charset="0"/>
              </a:rPr>
              <a:t> requirements:</a:t>
            </a:r>
          </a:p>
        </p:txBody>
      </p:sp>
      <p:sp>
        <p:nvSpPr>
          <p:cNvPr id="11" name="Text Placeholder 10">
            <a:extLst>
              <a:ext uri="{FF2B5EF4-FFF2-40B4-BE49-F238E27FC236}">
                <a16:creationId xmlns:a16="http://schemas.microsoft.com/office/drawing/2014/main" id="{AE9A52A4-5255-4A02-D3EE-B6455845042A}"/>
              </a:ext>
            </a:extLst>
          </p:cNvPr>
          <p:cNvSpPr txBox="1">
            <a:spLocks/>
          </p:cNvSpPr>
          <p:nvPr/>
        </p:nvSpPr>
        <p:spPr>
          <a:xfrm>
            <a:off x="806174" y="1679160"/>
            <a:ext cx="4680226" cy="546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164A78"/>
                </a:solidFill>
                <a:latin typeface="Arial Black" panose="020B0A04020102020204" pitchFamily="34" charset="0"/>
              </a:rPr>
              <a:t>Easing NH Regulations</a:t>
            </a:r>
          </a:p>
        </p:txBody>
      </p:sp>
    </p:spTree>
    <p:extLst>
      <p:ext uri="{BB962C8B-B14F-4D97-AF65-F5344CB8AC3E}">
        <p14:creationId xmlns:p14="http://schemas.microsoft.com/office/powerpoint/2010/main" val="324770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04F-73C6-388F-9599-4413C83230F4}"/>
              </a:ext>
            </a:extLst>
          </p:cNvPr>
          <p:cNvSpPr txBox="1">
            <a:spLocks/>
          </p:cNvSpPr>
          <p:nvPr/>
        </p:nvSpPr>
        <p:spPr>
          <a:xfrm>
            <a:off x="914400" y="830118"/>
            <a:ext cx="4572000" cy="579567"/>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ADU Research</a:t>
            </a:r>
          </a:p>
        </p:txBody>
      </p:sp>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pic>
        <p:nvPicPr>
          <p:cNvPr id="8" name="Picture 2" descr="Home - New Hampshire Housing">
            <a:extLst>
              <a:ext uri="{FF2B5EF4-FFF2-40B4-BE49-F238E27FC236}">
                <a16:creationId xmlns:a16="http://schemas.microsoft.com/office/drawing/2014/main" id="{A087B744-C92E-63B5-8853-1EB305C41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sp>
        <p:nvSpPr>
          <p:cNvPr id="6" name="Line 3">
            <a:extLst>
              <a:ext uri="{FF2B5EF4-FFF2-40B4-BE49-F238E27FC236}">
                <a16:creationId xmlns:a16="http://schemas.microsoft.com/office/drawing/2014/main" id="{ACA1680F-D762-92FF-009E-9A27C47528AA}"/>
              </a:ext>
            </a:extLst>
          </p:cNvPr>
          <p:cNvSpPr>
            <a:spLocks noChangeShapeType="1"/>
          </p:cNvSpPr>
          <p:nvPr/>
        </p:nvSpPr>
        <p:spPr bwMode="auto">
          <a:xfrm flipV="1">
            <a:off x="914400" y="1892881"/>
            <a:ext cx="6946396" cy="5825"/>
          </a:xfrm>
          <a:prstGeom prst="line">
            <a:avLst/>
          </a:prstGeom>
          <a:noFill/>
          <a:ln w="6350">
            <a:solidFill>
              <a:srgbClr val="00528A"/>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4">
            <a:extLst>
              <a:ext uri="{FF2B5EF4-FFF2-40B4-BE49-F238E27FC236}">
                <a16:creationId xmlns:a16="http://schemas.microsoft.com/office/drawing/2014/main" id="{1AD0FA95-E8AD-211A-74BA-5A4434B2A7BA}"/>
              </a:ext>
            </a:extLst>
          </p:cNvPr>
          <p:cNvSpPr>
            <a:spLocks noChangeShapeType="1"/>
          </p:cNvSpPr>
          <p:nvPr/>
        </p:nvSpPr>
        <p:spPr bwMode="auto">
          <a:xfrm>
            <a:off x="7860796" y="4466512"/>
            <a:ext cx="2680235" cy="0"/>
          </a:xfrm>
          <a:prstGeom prst="line">
            <a:avLst/>
          </a:prstGeom>
          <a:noFill/>
          <a:ln w="3175">
            <a:solidFill>
              <a:srgbClr val="F3776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docshape7">
            <a:extLst>
              <a:ext uri="{FF2B5EF4-FFF2-40B4-BE49-F238E27FC236}">
                <a16:creationId xmlns:a16="http://schemas.microsoft.com/office/drawing/2014/main" id="{B0C16EC9-2151-1D54-436B-16D4E1FF92AA}"/>
              </a:ext>
            </a:extLst>
          </p:cNvPr>
          <p:cNvSpPr>
            <a:spLocks noChangeArrowheads="1"/>
          </p:cNvSpPr>
          <p:nvPr/>
        </p:nvSpPr>
        <p:spPr bwMode="auto">
          <a:xfrm>
            <a:off x="914400" y="1957134"/>
            <a:ext cx="6946396" cy="4070750"/>
          </a:xfrm>
          <a:prstGeom prst="rect">
            <a:avLst/>
          </a:prstGeom>
          <a:solidFill>
            <a:srgbClr val="58C4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docshape19">
            <a:extLst>
              <a:ext uri="{FF2B5EF4-FFF2-40B4-BE49-F238E27FC236}">
                <a16:creationId xmlns:a16="http://schemas.microsoft.com/office/drawing/2014/main" id="{0047FD6C-6675-7BEA-B3F4-8C4E2104A1CE}"/>
              </a:ext>
            </a:extLst>
          </p:cNvPr>
          <p:cNvSpPr>
            <a:spLocks noChangeArrowheads="1"/>
          </p:cNvSpPr>
          <p:nvPr/>
        </p:nvSpPr>
        <p:spPr bwMode="auto">
          <a:xfrm>
            <a:off x="1797870" y="1892881"/>
            <a:ext cx="2221530" cy="322606"/>
          </a:xfrm>
          <a:prstGeom prst="rect">
            <a:avLst/>
          </a:prstGeom>
          <a:solidFill>
            <a:srgbClr val="0052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docshape20">
            <a:extLst>
              <a:ext uri="{FF2B5EF4-FFF2-40B4-BE49-F238E27FC236}">
                <a16:creationId xmlns:a16="http://schemas.microsoft.com/office/drawing/2014/main" id="{01C11933-F44D-513A-DF00-15F38B1D6F9F}"/>
              </a:ext>
            </a:extLst>
          </p:cNvPr>
          <p:cNvSpPr txBox="1">
            <a:spLocks noChangeArrowheads="1"/>
          </p:cNvSpPr>
          <p:nvPr/>
        </p:nvSpPr>
        <p:spPr bwMode="auto">
          <a:xfrm>
            <a:off x="914400" y="1957134"/>
            <a:ext cx="7098612" cy="42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457200" marR="0" lvl="0" indent="0" algn="ctr" defTabSz="914400" rtl="0" eaLnBrk="0" fontAlgn="base" latinLnBrk="0" hangingPunct="0">
              <a:lnSpc>
                <a:spcPct val="100000"/>
              </a:lnSpc>
              <a:spcBef>
                <a:spcPct val="0"/>
              </a:spcBef>
              <a:spcAft>
                <a:spcPts val="800"/>
              </a:spcAft>
              <a:buClrTx/>
              <a:buSzTx/>
              <a:buFontTx/>
              <a:buNone/>
              <a:tabLst/>
            </a:pPr>
            <a:endParaRPr kumimoji="0" lang="en-US" altLang="en-US" sz="2000" b="1" i="0" u="none" strike="noStrike" cap="none" normalizeH="0" baseline="0" dirty="0">
              <a:ln>
                <a:noFill/>
              </a:ln>
              <a:solidFill>
                <a:srgbClr val="00528A"/>
              </a:solidFill>
              <a:effectLst/>
              <a:latin typeface="Times New Roman" panose="02020603050405020304" pitchFamily="18" charset="0"/>
            </a:endParaRPr>
          </a:p>
          <a:p>
            <a:pPr marL="457200" marR="638175" lvl="0" indent="0" algn="ctr" defTabSz="914400" rtl="0" eaLnBrk="0" fontAlgn="base" latinLnBrk="0" hangingPunct="0">
              <a:lnSpc>
                <a:spcPct val="100000"/>
              </a:lnSpc>
              <a:spcBef>
                <a:spcPts val="600"/>
              </a:spcBef>
              <a:buClrTx/>
              <a:buSzTx/>
              <a:buFontTx/>
              <a:buNone/>
              <a:tabLst/>
            </a:pPr>
            <a:r>
              <a:rPr kumimoji="0" lang="en-US" altLang="en-US" sz="2000" b="1" i="0" u="none" strike="noStrike" cap="none" normalizeH="0" baseline="0" dirty="0">
                <a:ln>
                  <a:noFill/>
                </a:ln>
                <a:solidFill>
                  <a:srgbClr val="00528A"/>
                </a:solidFill>
                <a:effectLst/>
                <a:latin typeface="Montserrat Black" panose="00000A00000000000000" pitchFamily="2" charset="0"/>
              </a:rPr>
              <a:t>POLICY AND PROGRAM MODELS FOR CREATING ACCESSORY DWELLING UNITS…</a:t>
            </a:r>
          </a:p>
          <a:p>
            <a:pPr marL="457200" marR="638175" lvl="0" indent="0" algn="ctr" defTabSz="914400" rtl="0" eaLnBrk="0" fontAlgn="base" latinLnBrk="0" hangingPunct="0">
              <a:lnSpc>
                <a:spcPct val="100000"/>
              </a:lnSpc>
              <a:spcBef>
                <a:spcPts val="400"/>
              </a:spcBef>
              <a:spcAft>
                <a:spcPts val="1200"/>
              </a:spcAft>
              <a:buClrTx/>
              <a:buSzTx/>
              <a:buFontTx/>
              <a:buNone/>
              <a:tabLst/>
            </a:pPr>
            <a:r>
              <a:rPr kumimoji="0" lang="en-US" altLang="en-US" sz="1600" b="1" i="0" u="none" strike="noStrike" cap="none" normalizeH="0" baseline="0" dirty="0">
                <a:ln>
                  <a:noFill/>
                </a:ln>
                <a:solidFill>
                  <a:srgbClr val="FFFFFF"/>
                </a:solidFill>
                <a:effectLst/>
                <a:latin typeface="Montserrat-Medium" charset="0"/>
              </a:rPr>
              <a:t>explores policies and programs implemented in other states to encourage and support the creation of Accessory Dwelling Units (ADUs).</a:t>
            </a:r>
            <a:endParaRPr kumimoji="0" lang="en-US" altLang="en-US" sz="100" b="1" i="0" u="none" strike="noStrike" cap="none" normalizeH="0" baseline="0" dirty="0">
              <a:ln>
                <a:noFill/>
              </a:ln>
              <a:solidFill>
                <a:srgbClr val="FFFFFF"/>
              </a:solidFill>
              <a:effectLst/>
              <a:latin typeface="Montserrat-Medium" charset="0"/>
            </a:endParaRPr>
          </a:p>
          <a:p>
            <a:pPr marL="457200" marR="638175" lvl="0" indent="0" algn="ctr" defTabSz="914400" rtl="0" eaLnBrk="0" fontAlgn="base" latinLnBrk="0" hangingPunct="0">
              <a:lnSpc>
                <a:spcPct val="100000"/>
              </a:lnSpc>
              <a:spcBef>
                <a:spcPts val="400"/>
              </a:spcBef>
              <a:spcAft>
                <a:spcPts val="1200"/>
              </a:spcAft>
              <a:buClrTx/>
              <a:buSzTx/>
              <a:buFontTx/>
              <a:buNone/>
              <a:tabLst/>
            </a:pPr>
            <a:endParaRPr kumimoji="0" lang="en-US" altLang="en-US" sz="100" b="1" i="0" u="none" strike="noStrike" cap="none" normalizeH="0" baseline="0" dirty="0">
              <a:ln>
                <a:noFill/>
              </a:ln>
              <a:solidFill>
                <a:srgbClr val="FFFFFF"/>
              </a:solidFill>
              <a:effectLst/>
              <a:latin typeface="Montserrat-Medium" charset="0"/>
            </a:endParaRPr>
          </a:p>
          <a:p>
            <a:pPr marL="457200" marR="641350" lvl="0" indent="0" algn="ctr" defTabSz="914400" rtl="0" eaLnBrk="0" fontAlgn="base" latinLnBrk="0" hangingPunct="0">
              <a:lnSpc>
                <a:spcPct val="100000"/>
              </a:lnSpc>
              <a:spcBef>
                <a:spcPts val="600"/>
              </a:spcBef>
              <a:buClrTx/>
              <a:buSzTx/>
              <a:buFontTx/>
              <a:buNone/>
              <a:tabLst/>
            </a:pPr>
            <a:r>
              <a:rPr kumimoji="0" lang="en-US" altLang="en-US" sz="2000" b="1" i="0" u="none" strike="noStrike" cap="none" normalizeH="0" baseline="0" dirty="0">
                <a:ln>
                  <a:noFill/>
                </a:ln>
                <a:solidFill>
                  <a:srgbClr val="00528A"/>
                </a:solidFill>
                <a:effectLst/>
                <a:latin typeface="Montserrat Black" panose="020B0604020202020204" pitchFamily="2" charset="0"/>
              </a:rPr>
              <a:t>ADU TOOLS, AND TECHNIQUES…</a:t>
            </a:r>
            <a:endParaRPr lang="en-US" altLang="en-US" sz="2000" b="1" dirty="0">
              <a:solidFill>
                <a:srgbClr val="FFFFFF"/>
              </a:solidFill>
              <a:latin typeface="Montserrat Black" panose="020B0604020202020204" pitchFamily="2" charset="0"/>
            </a:endParaRPr>
          </a:p>
          <a:p>
            <a:pPr marL="457200" marR="641350" lvl="0" indent="0" algn="ctr" defTabSz="914400" rtl="0" eaLnBrk="0" fontAlgn="base" latinLnBrk="0" hangingPunct="0">
              <a:lnSpc>
                <a:spcPct val="100000"/>
              </a:lnSpc>
              <a:spcBef>
                <a:spcPts val="600"/>
              </a:spcBef>
              <a:buClrTx/>
              <a:buSzTx/>
              <a:buFontTx/>
              <a:buNone/>
              <a:tabLst/>
            </a:pPr>
            <a:r>
              <a:rPr kumimoji="0" lang="en-US" altLang="en-US" sz="1600" b="1" i="0" u="none" strike="noStrike" cap="none" normalizeH="0" baseline="0" dirty="0">
                <a:ln>
                  <a:noFill/>
                </a:ln>
                <a:solidFill>
                  <a:srgbClr val="FFFFFF"/>
                </a:solidFill>
                <a:effectLst/>
                <a:latin typeface="Montserrat-Medium" charset="0"/>
              </a:rPr>
              <a:t>are presented in this report for New Hampshire and its cities and towns to reference as they develop their own regulations and programs to stimulate the creation of this much-needed type of housing.</a:t>
            </a:r>
            <a:endParaRPr kumimoji="0" lang="en-US" altLang="en-US" sz="4000" b="1" i="0" u="none" strike="noStrike" cap="none" normalizeH="0" baseline="0" dirty="0">
              <a:ln>
                <a:noFill/>
              </a:ln>
              <a:solidFill>
                <a:schemeClr val="tx1"/>
              </a:solidFill>
              <a:effectLst/>
              <a:latin typeface="Arial" panose="020B0604020202020204" pitchFamily="34" charset="0"/>
            </a:endParaRPr>
          </a:p>
        </p:txBody>
      </p:sp>
      <p:grpSp>
        <p:nvGrpSpPr>
          <p:cNvPr id="25" name="Group 24">
            <a:extLst>
              <a:ext uri="{FF2B5EF4-FFF2-40B4-BE49-F238E27FC236}">
                <a16:creationId xmlns:a16="http://schemas.microsoft.com/office/drawing/2014/main" id="{DF619B4F-52D1-3938-9EB0-444EAD2B461C}"/>
              </a:ext>
            </a:extLst>
          </p:cNvPr>
          <p:cNvGrpSpPr/>
          <p:nvPr/>
        </p:nvGrpSpPr>
        <p:grpSpPr>
          <a:xfrm>
            <a:off x="8536821" y="1264663"/>
            <a:ext cx="4238948" cy="4238950"/>
            <a:chOff x="8269105" y="1957133"/>
            <a:chExt cx="2956898" cy="2956899"/>
          </a:xfrm>
        </p:grpSpPr>
        <p:sp>
          <p:nvSpPr>
            <p:cNvPr id="26" name="docshape8">
              <a:extLst>
                <a:ext uri="{FF2B5EF4-FFF2-40B4-BE49-F238E27FC236}">
                  <a16:creationId xmlns:a16="http://schemas.microsoft.com/office/drawing/2014/main" id="{EFE69B00-A1B2-7884-F67A-E762C6779CC5}"/>
                </a:ext>
              </a:extLst>
            </p:cNvPr>
            <p:cNvSpPr>
              <a:spLocks/>
            </p:cNvSpPr>
            <p:nvPr/>
          </p:nvSpPr>
          <p:spPr bwMode="auto">
            <a:xfrm>
              <a:off x="9082638" y="2439493"/>
              <a:ext cx="1330861" cy="1330862"/>
            </a:xfrm>
            <a:custGeom>
              <a:avLst/>
              <a:gdLst>
                <a:gd name="T0" fmla="+- 0 10209 9562"/>
                <a:gd name="T1" fmla="*/ T0 w 1294"/>
                <a:gd name="T2" fmla="+- 0 2632 2632"/>
                <a:gd name="T3" fmla="*/ 2632 h 1294"/>
                <a:gd name="T4" fmla="+- 0 10134 9562"/>
                <a:gd name="T5" fmla="*/ T4 w 1294"/>
                <a:gd name="T6" fmla="+- 0 2636 2632"/>
                <a:gd name="T7" fmla="*/ 2636 h 1294"/>
                <a:gd name="T8" fmla="+- 0 10061 9562"/>
                <a:gd name="T9" fmla="*/ T8 w 1294"/>
                <a:gd name="T10" fmla="+- 0 2649 2632"/>
                <a:gd name="T11" fmla="*/ 2649 h 1294"/>
                <a:gd name="T12" fmla="+- 0 9991 9562"/>
                <a:gd name="T13" fmla="*/ T12 w 1294"/>
                <a:gd name="T14" fmla="+- 0 2669 2632"/>
                <a:gd name="T15" fmla="*/ 2669 h 1294"/>
                <a:gd name="T16" fmla="+- 0 9925 9562"/>
                <a:gd name="T17" fmla="*/ T16 w 1294"/>
                <a:gd name="T18" fmla="+- 0 2697 2632"/>
                <a:gd name="T19" fmla="*/ 2697 h 1294"/>
                <a:gd name="T20" fmla="+- 0 9863 9562"/>
                <a:gd name="T21" fmla="*/ T20 w 1294"/>
                <a:gd name="T22" fmla="+- 0 2732 2632"/>
                <a:gd name="T23" fmla="*/ 2732 h 1294"/>
                <a:gd name="T24" fmla="+- 0 9805 9562"/>
                <a:gd name="T25" fmla="*/ T24 w 1294"/>
                <a:gd name="T26" fmla="+- 0 2774 2632"/>
                <a:gd name="T27" fmla="*/ 2774 h 1294"/>
                <a:gd name="T28" fmla="+- 0 9752 9562"/>
                <a:gd name="T29" fmla="*/ T28 w 1294"/>
                <a:gd name="T30" fmla="+- 0 2821 2632"/>
                <a:gd name="T31" fmla="*/ 2821 h 1294"/>
                <a:gd name="T32" fmla="+- 0 9705 9562"/>
                <a:gd name="T33" fmla="*/ T32 w 1294"/>
                <a:gd name="T34" fmla="+- 0 2874 2632"/>
                <a:gd name="T35" fmla="*/ 2874 h 1294"/>
                <a:gd name="T36" fmla="+- 0 9663 9562"/>
                <a:gd name="T37" fmla="*/ T36 w 1294"/>
                <a:gd name="T38" fmla="+- 0 2932 2632"/>
                <a:gd name="T39" fmla="*/ 2932 h 1294"/>
                <a:gd name="T40" fmla="+- 0 9628 9562"/>
                <a:gd name="T41" fmla="*/ T40 w 1294"/>
                <a:gd name="T42" fmla="+- 0 2994 2632"/>
                <a:gd name="T43" fmla="*/ 2994 h 1294"/>
                <a:gd name="T44" fmla="+- 0 9600 9562"/>
                <a:gd name="T45" fmla="*/ T44 w 1294"/>
                <a:gd name="T46" fmla="+- 0 3060 2632"/>
                <a:gd name="T47" fmla="*/ 3060 h 1294"/>
                <a:gd name="T48" fmla="+- 0 9579 9562"/>
                <a:gd name="T49" fmla="*/ T48 w 1294"/>
                <a:gd name="T50" fmla="+- 0 3130 2632"/>
                <a:gd name="T51" fmla="*/ 3130 h 1294"/>
                <a:gd name="T52" fmla="+- 0 9567 9562"/>
                <a:gd name="T53" fmla="*/ T52 w 1294"/>
                <a:gd name="T54" fmla="+- 0 3203 2632"/>
                <a:gd name="T55" fmla="*/ 3203 h 1294"/>
                <a:gd name="T56" fmla="+- 0 9562 9562"/>
                <a:gd name="T57" fmla="*/ T56 w 1294"/>
                <a:gd name="T58" fmla="+- 0 3279 2632"/>
                <a:gd name="T59" fmla="*/ 3279 h 1294"/>
                <a:gd name="T60" fmla="+- 0 9567 9562"/>
                <a:gd name="T61" fmla="*/ T60 w 1294"/>
                <a:gd name="T62" fmla="+- 0 3354 2632"/>
                <a:gd name="T63" fmla="*/ 3354 h 1294"/>
                <a:gd name="T64" fmla="+- 0 9579 9562"/>
                <a:gd name="T65" fmla="*/ T64 w 1294"/>
                <a:gd name="T66" fmla="+- 0 3427 2632"/>
                <a:gd name="T67" fmla="*/ 3427 h 1294"/>
                <a:gd name="T68" fmla="+- 0 9600 9562"/>
                <a:gd name="T69" fmla="*/ T68 w 1294"/>
                <a:gd name="T70" fmla="+- 0 3497 2632"/>
                <a:gd name="T71" fmla="*/ 3497 h 1294"/>
                <a:gd name="T72" fmla="+- 0 9628 9562"/>
                <a:gd name="T73" fmla="*/ T72 w 1294"/>
                <a:gd name="T74" fmla="+- 0 3563 2632"/>
                <a:gd name="T75" fmla="*/ 3563 h 1294"/>
                <a:gd name="T76" fmla="+- 0 9663 9562"/>
                <a:gd name="T77" fmla="*/ T76 w 1294"/>
                <a:gd name="T78" fmla="+- 0 3625 2632"/>
                <a:gd name="T79" fmla="*/ 3625 h 1294"/>
                <a:gd name="T80" fmla="+- 0 9705 9562"/>
                <a:gd name="T81" fmla="*/ T80 w 1294"/>
                <a:gd name="T82" fmla="+- 0 3683 2632"/>
                <a:gd name="T83" fmla="*/ 3683 h 1294"/>
                <a:gd name="T84" fmla="+- 0 9752 9562"/>
                <a:gd name="T85" fmla="*/ T84 w 1294"/>
                <a:gd name="T86" fmla="+- 0 3736 2632"/>
                <a:gd name="T87" fmla="*/ 3736 h 1294"/>
                <a:gd name="T88" fmla="+- 0 9805 9562"/>
                <a:gd name="T89" fmla="*/ T88 w 1294"/>
                <a:gd name="T90" fmla="+- 0 3783 2632"/>
                <a:gd name="T91" fmla="*/ 3783 h 1294"/>
                <a:gd name="T92" fmla="+- 0 9863 9562"/>
                <a:gd name="T93" fmla="*/ T92 w 1294"/>
                <a:gd name="T94" fmla="+- 0 3825 2632"/>
                <a:gd name="T95" fmla="*/ 3825 h 1294"/>
                <a:gd name="T96" fmla="+- 0 9925 9562"/>
                <a:gd name="T97" fmla="*/ T96 w 1294"/>
                <a:gd name="T98" fmla="+- 0 3860 2632"/>
                <a:gd name="T99" fmla="*/ 3860 h 1294"/>
                <a:gd name="T100" fmla="+- 0 9991 9562"/>
                <a:gd name="T101" fmla="*/ T100 w 1294"/>
                <a:gd name="T102" fmla="+- 0 3888 2632"/>
                <a:gd name="T103" fmla="*/ 3888 h 1294"/>
                <a:gd name="T104" fmla="+- 0 10061 9562"/>
                <a:gd name="T105" fmla="*/ T104 w 1294"/>
                <a:gd name="T106" fmla="+- 0 3908 2632"/>
                <a:gd name="T107" fmla="*/ 3908 h 1294"/>
                <a:gd name="T108" fmla="+- 0 10134 9562"/>
                <a:gd name="T109" fmla="*/ T108 w 1294"/>
                <a:gd name="T110" fmla="+- 0 3921 2632"/>
                <a:gd name="T111" fmla="*/ 3921 h 1294"/>
                <a:gd name="T112" fmla="+- 0 10209 9562"/>
                <a:gd name="T113" fmla="*/ T112 w 1294"/>
                <a:gd name="T114" fmla="+- 0 3925 2632"/>
                <a:gd name="T115" fmla="*/ 3925 h 1294"/>
                <a:gd name="T116" fmla="+- 0 10285 9562"/>
                <a:gd name="T117" fmla="*/ T116 w 1294"/>
                <a:gd name="T118" fmla="+- 0 3921 2632"/>
                <a:gd name="T119" fmla="*/ 3921 h 1294"/>
                <a:gd name="T120" fmla="+- 0 10358 9562"/>
                <a:gd name="T121" fmla="*/ T120 w 1294"/>
                <a:gd name="T122" fmla="+- 0 3908 2632"/>
                <a:gd name="T123" fmla="*/ 3908 h 1294"/>
                <a:gd name="T124" fmla="+- 0 10427 9562"/>
                <a:gd name="T125" fmla="*/ T124 w 1294"/>
                <a:gd name="T126" fmla="+- 0 3888 2632"/>
                <a:gd name="T127" fmla="*/ 3888 h 1294"/>
                <a:gd name="T128" fmla="+- 0 10494 9562"/>
                <a:gd name="T129" fmla="*/ T128 w 1294"/>
                <a:gd name="T130" fmla="+- 0 3860 2632"/>
                <a:gd name="T131" fmla="*/ 3860 h 1294"/>
                <a:gd name="T132" fmla="+- 0 10556 9562"/>
                <a:gd name="T133" fmla="*/ T132 w 1294"/>
                <a:gd name="T134" fmla="+- 0 3825 2632"/>
                <a:gd name="T135" fmla="*/ 3825 h 1294"/>
                <a:gd name="T136" fmla="+- 0 10614 9562"/>
                <a:gd name="T137" fmla="*/ T136 w 1294"/>
                <a:gd name="T138" fmla="+- 0 3783 2632"/>
                <a:gd name="T139" fmla="*/ 3783 h 1294"/>
                <a:gd name="T140" fmla="+- 0 10667 9562"/>
                <a:gd name="T141" fmla="*/ T140 w 1294"/>
                <a:gd name="T142" fmla="+- 0 3736 2632"/>
                <a:gd name="T143" fmla="*/ 3736 h 1294"/>
                <a:gd name="T144" fmla="+- 0 10714 9562"/>
                <a:gd name="T145" fmla="*/ T144 w 1294"/>
                <a:gd name="T146" fmla="+- 0 3683 2632"/>
                <a:gd name="T147" fmla="*/ 3683 h 1294"/>
                <a:gd name="T148" fmla="+- 0 10755 9562"/>
                <a:gd name="T149" fmla="*/ T148 w 1294"/>
                <a:gd name="T150" fmla="+- 0 3625 2632"/>
                <a:gd name="T151" fmla="*/ 3625 h 1294"/>
                <a:gd name="T152" fmla="+- 0 10790 9562"/>
                <a:gd name="T153" fmla="*/ T152 w 1294"/>
                <a:gd name="T154" fmla="+- 0 3563 2632"/>
                <a:gd name="T155" fmla="*/ 3563 h 1294"/>
                <a:gd name="T156" fmla="+- 0 10818 9562"/>
                <a:gd name="T157" fmla="*/ T156 w 1294"/>
                <a:gd name="T158" fmla="+- 0 3497 2632"/>
                <a:gd name="T159" fmla="*/ 3497 h 1294"/>
                <a:gd name="T160" fmla="+- 0 10839 9562"/>
                <a:gd name="T161" fmla="*/ T160 w 1294"/>
                <a:gd name="T162" fmla="+- 0 3427 2632"/>
                <a:gd name="T163" fmla="*/ 3427 h 1294"/>
                <a:gd name="T164" fmla="+- 0 10852 9562"/>
                <a:gd name="T165" fmla="*/ T164 w 1294"/>
                <a:gd name="T166" fmla="+- 0 3354 2632"/>
                <a:gd name="T167" fmla="*/ 3354 h 1294"/>
                <a:gd name="T168" fmla="+- 0 10856 9562"/>
                <a:gd name="T169" fmla="*/ T168 w 1294"/>
                <a:gd name="T170" fmla="+- 0 3279 2632"/>
                <a:gd name="T171" fmla="*/ 3279 h 1294"/>
                <a:gd name="T172" fmla="+- 0 10852 9562"/>
                <a:gd name="T173" fmla="*/ T172 w 1294"/>
                <a:gd name="T174" fmla="+- 0 3203 2632"/>
                <a:gd name="T175" fmla="*/ 3203 h 1294"/>
                <a:gd name="T176" fmla="+- 0 10839 9562"/>
                <a:gd name="T177" fmla="*/ T176 w 1294"/>
                <a:gd name="T178" fmla="+- 0 3130 2632"/>
                <a:gd name="T179" fmla="*/ 3130 h 1294"/>
                <a:gd name="T180" fmla="+- 0 10818 9562"/>
                <a:gd name="T181" fmla="*/ T180 w 1294"/>
                <a:gd name="T182" fmla="+- 0 3060 2632"/>
                <a:gd name="T183" fmla="*/ 3060 h 1294"/>
                <a:gd name="T184" fmla="+- 0 10790 9562"/>
                <a:gd name="T185" fmla="*/ T184 w 1294"/>
                <a:gd name="T186" fmla="+- 0 2994 2632"/>
                <a:gd name="T187" fmla="*/ 2994 h 1294"/>
                <a:gd name="T188" fmla="+- 0 10755 9562"/>
                <a:gd name="T189" fmla="*/ T188 w 1294"/>
                <a:gd name="T190" fmla="+- 0 2932 2632"/>
                <a:gd name="T191" fmla="*/ 2932 h 1294"/>
                <a:gd name="T192" fmla="+- 0 10714 9562"/>
                <a:gd name="T193" fmla="*/ T192 w 1294"/>
                <a:gd name="T194" fmla="+- 0 2874 2632"/>
                <a:gd name="T195" fmla="*/ 2874 h 1294"/>
                <a:gd name="T196" fmla="+- 0 10667 9562"/>
                <a:gd name="T197" fmla="*/ T196 w 1294"/>
                <a:gd name="T198" fmla="+- 0 2821 2632"/>
                <a:gd name="T199" fmla="*/ 2821 h 1294"/>
                <a:gd name="T200" fmla="+- 0 10614 9562"/>
                <a:gd name="T201" fmla="*/ T200 w 1294"/>
                <a:gd name="T202" fmla="+- 0 2774 2632"/>
                <a:gd name="T203" fmla="*/ 2774 h 1294"/>
                <a:gd name="T204" fmla="+- 0 10556 9562"/>
                <a:gd name="T205" fmla="*/ T204 w 1294"/>
                <a:gd name="T206" fmla="+- 0 2732 2632"/>
                <a:gd name="T207" fmla="*/ 2732 h 1294"/>
                <a:gd name="T208" fmla="+- 0 10494 9562"/>
                <a:gd name="T209" fmla="*/ T208 w 1294"/>
                <a:gd name="T210" fmla="+- 0 2697 2632"/>
                <a:gd name="T211" fmla="*/ 2697 h 1294"/>
                <a:gd name="T212" fmla="+- 0 10427 9562"/>
                <a:gd name="T213" fmla="*/ T212 w 1294"/>
                <a:gd name="T214" fmla="+- 0 2669 2632"/>
                <a:gd name="T215" fmla="*/ 2669 h 1294"/>
                <a:gd name="T216" fmla="+- 0 10358 9562"/>
                <a:gd name="T217" fmla="*/ T216 w 1294"/>
                <a:gd name="T218" fmla="+- 0 2649 2632"/>
                <a:gd name="T219" fmla="*/ 2649 h 1294"/>
                <a:gd name="T220" fmla="+- 0 10285 9562"/>
                <a:gd name="T221" fmla="*/ T220 w 1294"/>
                <a:gd name="T222" fmla="+- 0 2636 2632"/>
                <a:gd name="T223" fmla="*/ 2636 h 1294"/>
                <a:gd name="T224" fmla="+- 0 10209 9562"/>
                <a:gd name="T225" fmla="*/ T224 w 1294"/>
                <a:gd name="T226" fmla="+- 0 2632 2632"/>
                <a:gd name="T227" fmla="*/ 2632 h 12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294" h="1294">
                  <a:moveTo>
                    <a:pt x="647" y="0"/>
                  </a:moveTo>
                  <a:lnTo>
                    <a:pt x="572" y="4"/>
                  </a:lnTo>
                  <a:lnTo>
                    <a:pt x="499" y="17"/>
                  </a:lnTo>
                  <a:lnTo>
                    <a:pt x="429" y="37"/>
                  </a:lnTo>
                  <a:lnTo>
                    <a:pt x="363" y="65"/>
                  </a:lnTo>
                  <a:lnTo>
                    <a:pt x="301" y="100"/>
                  </a:lnTo>
                  <a:lnTo>
                    <a:pt x="243" y="142"/>
                  </a:lnTo>
                  <a:lnTo>
                    <a:pt x="190" y="189"/>
                  </a:lnTo>
                  <a:lnTo>
                    <a:pt x="143" y="242"/>
                  </a:lnTo>
                  <a:lnTo>
                    <a:pt x="101" y="300"/>
                  </a:lnTo>
                  <a:lnTo>
                    <a:pt x="66" y="362"/>
                  </a:lnTo>
                  <a:lnTo>
                    <a:pt x="38" y="428"/>
                  </a:lnTo>
                  <a:lnTo>
                    <a:pt x="17" y="498"/>
                  </a:lnTo>
                  <a:lnTo>
                    <a:pt x="5" y="571"/>
                  </a:lnTo>
                  <a:lnTo>
                    <a:pt x="0" y="647"/>
                  </a:lnTo>
                  <a:lnTo>
                    <a:pt x="5" y="722"/>
                  </a:lnTo>
                  <a:lnTo>
                    <a:pt x="17" y="795"/>
                  </a:lnTo>
                  <a:lnTo>
                    <a:pt x="38" y="865"/>
                  </a:lnTo>
                  <a:lnTo>
                    <a:pt x="66" y="931"/>
                  </a:lnTo>
                  <a:lnTo>
                    <a:pt x="101" y="993"/>
                  </a:lnTo>
                  <a:lnTo>
                    <a:pt x="143" y="1051"/>
                  </a:lnTo>
                  <a:lnTo>
                    <a:pt x="190" y="1104"/>
                  </a:lnTo>
                  <a:lnTo>
                    <a:pt x="243" y="1151"/>
                  </a:lnTo>
                  <a:lnTo>
                    <a:pt x="301" y="1193"/>
                  </a:lnTo>
                  <a:lnTo>
                    <a:pt x="363" y="1228"/>
                  </a:lnTo>
                  <a:lnTo>
                    <a:pt x="429" y="1256"/>
                  </a:lnTo>
                  <a:lnTo>
                    <a:pt x="499" y="1276"/>
                  </a:lnTo>
                  <a:lnTo>
                    <a:pt x="572" y="1289"/>
                  </a:lnTo>
                  <a:lnTo>
                    <a:pt x="647" y="1293"/>
                  </a:lnTo>
                  <a:lnTo>
                    <a:pt x="723" y="1289"/>
                  </a:lnTo>
                  <a:lnTo>
                    <a:pt x="796" y="1276"/>
                  </a:lnTo>
                  <a:lnTo>
                    <a:pt x="865" y="1256"/>
                  </a:lnTo>
                  <a:lnTo>
                    <a:pt x="932" y="1228"/>
                  </a:lnTo>
                  <a:lnTo>
                    <a:pt x="994" y="1193"/>
                  </a:lnTo>
                  <a:lnTo>
                    <a:pt x="1052" y="1151"/>
                  </a:lnTo>
                  <a:lnTo>
                    <a:pt x="1105" y="1104"/>
                  </a:lnTo>
                  <a:lnTo>
                    <a:pt x="1152" y="1051"/>
                  </a:lnTo>
                  <a:lnTo>
                    <a:pt x="1193" y="993"/>
                  </a:lnTo>
                  <a:lnTo>
                    <a:pt x="1228" y="931"/>
                  </a:lnTo>
                  <a:lnTo>
                    <a:pt x="1256" y="865"/>
                  </a:lnTo>
                  <a:lnTo>
                    <a:pt x="1277" y="795"/>
                  </a:lnTo>
                  <a:lnTo>
                    <a:pt x="1290" y="722"/>
                  </a:lnTo>
                  <a:lnTo>
                    <a:pt x="1294" y="647"/>
                  </a:lnTo>
                  <a:lnTo>
                    <a:pt x="1290" y="571"/>
                  </a:lnTo>
                  <a:lnTo>
                    <a:pt x="1277" y="498"/>
                  </a:lnTo>
                  <a:lnTo>
                    <a:pt x="1256" y="428"/>
                  </a:lnTo>
                  <a:lnTo>
                    <a:pt x="1228" y="362"/>
                  </a:lnTo>
                  <a:lnTo>
                    <a:pt x="1193" y="300"/>
                  </a:lnTo>
                  <a:lnTo>
                    <a:pt x="1152" y="242"/>
                  </a:lnTo>
                  <a:lnTo>
                    <a:pt x="1105" y="189"/>
                  </a:lnTo>
                  <a:lnTo>
                    <a:pt x="1052" y="142"/>
                  </a:lnTo>
                  <a:lnTo>
                    <a:pt x="994" y="100"/>
                  </a:lnTo>
                  <a:lnTo>
                    <a:pt x="932" y="65"/>
                  </a:lnTo>
                  <a:lnTo>
                    <a:pt x="865" y="37"/>
                  </a:lnTo>
                  <a:lnTo>
                    <a:pt x="796" y="17"/>
                  </a:lnTo>
                  <a:lnTo>
                    <a:pt x="723" y="4"/>
                  </a:lnTo>
                  <a:lnTo>
                    <a:pt x="647" y="0"/>
                  </a:lnTo>
                  <a:close/>
                </a:path>
              </a:pathLst>
            </a:custGeom>
            <a:solidFill>
              <a:srgbClr val="FDDA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docshape9">
              <a:extLst>
                <a:ext uri="{FF2B5EF4-FFF2-40B4-BE49-F238E27FC236}">
                  <a16:creationId xmlns:a16="http://schemas.microsoft.com/office/drawing/2014/main" id="{3AD583AF-6D78-E004-DF44-88FFAAAEB542}"/>
                </a:ext>
              </a:extLst>
            </p:cNvPr>
            <p:cNvSpPr>
              <a:spLocks/>
            </p:cNvSpPr>
            <p:nvPr/>
          </p:nvSpPr>
          <p:spPr bwMode="auto">
            <a:xfrm>
              <a:off x="9313019" y="2956822"/>
              <a:ext cx="366141" cy="366141"/>
            </a:xfrm>
            <a:custGeom>
              <a:avLst/>
              <a:gdLst>
                <a:gd name="T0" fmla="+- 0 10142 9786"/>
                <a:gd name="T1" fmla="*/ T0 w 356"/>
                <a:gd name="T2" fmla="+- 0 3134 3134"/>
                <a:gd name="T3" fmla="*/ 3134 h 356"/>
                <a:gd name="T4" fmla="+- 0 9786 9786"/>
                <a:gd name="T5" fmla="*/ T4 w 356"/>
                <a:gd name="T6" fmla="+- 0 3134 3134"/>
                <a:gd name="T7" fmla="*/ 3134 h 356"/>
                <a:gd name="T8" fmla="+- 0 9786 9786"/>
                <a:gd name="T9" fmla="*/ T8 w 356"/>
                <a:gd name="T10" fmla="+- 0 3490 3134"/>
                <a:gd name="T11" fmla="*/ 3490 h 356"/>
                <a:gd name="T12" fmla="+- 0 10142 9786"/>
                <a:gd name="T13" fmla="*/ T12 w 356"/>
                <a:gd name="T14" fmla="+- 0 3134 3134"/>
                <a:gd name="T15" fmla="*/ 3134 h 356"/>
              </a:gdLst>
              <a:ahLst/>
              <a:cxnLst>
                <a:cxn ang="0">
                  <a:pos x="T1" y="T3"/>
                </a:cxn>
                <a:cxn ang="0">
                  <a:pos x="T5" y="T7"/>
                </a:cxn>
                <a:cxn ang="0">
                  <a:pos x="T9" y="T11"/>
                </a:cxn>
                <a:cxn ang="0">
                  <a:pos x="T13" y="T15"/>
                </a:cxn>
              </a:cxnLst>
              <a:rect l="0" t="0" r="r" b="b"/>
              <a:pathLst>
                <a:path w="356" h="356">
                  <a:moveTo>
                    <a:pt x="356" y="0"/>
                  </a:moveTo>
                  <a:lnTo>
                    <a:pt x="0" y="0"/>
                  </a:lnTo>
                  <a:lnTo>
                    <a:pt x="0" y="356"/>
                  </a:lnTo>
                  <a:lnTo>
                    <a:pt x="356" y="0"/>
                  </a:lnTo>
                  <a:close/>
                </a:path>
              </a:pathLst>
            </a:custGeom>
            <a:solidFill>
              <a:srgbClr val="F37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docshape10">
              <a:extLst>
                <a:ext uri="{FF2B5EF4-FFF2-40B4-BE49-F238E27FC236}">
                  <a16:creationId xmlns:a16="http://schemas.microsoft.com/office/drawing/2014/main" id="{E492DC88-B843-5061-D8D7-A94C07E41A35}"/>
                </a:ext>
              </a:extLst>
            </p:cNvPr>
            <p:cNvSpPr>
              <a:spLocks/>
            </p:cNvSpPr>
            <p:nvPr/>
          </p:nvSpPr>
          <p:spPr bwMode="auto">
            <a:xfrm>
              <a:off x="9313019" y="2956822"/>
              <a:ext cx="366141" cy="366141"/>
            </a:xfrm>
            <a:custGeom>
              <a:avLst/>
              <a:gdLst>
                <a:gd name="T0" fmla="+- 0 9786 9786"/>
                <a:gd name="T1" fmla="*/ T0 w 356"/>
                <a:gd name="T2" fmla="+- 0 3490 3134"/>
                <a:gd name="T3" fmla="*/ 3490 h 356"/>
                <a:gd name="T4" fmla="+- 0 9786 9786"/>
                <a:gd name="T5" fmla="*/ T4 w 356"/>
                <a:gd name="T6" fmla="+- 0 3134 3134"/>
                <a:gd name="T7" fmla="*/ 3134 h 356"/>
                <a:gd name="T8" fmla="+- 0 10142 9786"/>
                <a:gd name="T9" fmla="*/ T8 w 356"/>
                <a:gd name="T10" fmla="+- 0 3134 3134"/>
                <a:gd name="T11" fmla="*/ 3134 h 356"/>
                <a:gd name="T12" fmla="+- 0 9786 9786"/>
                <a:gd name="T13" fmla="*/ T12 w 356"/>
                <a:gd name="T14" fmla="+- 0 3490 3134"/>
                <a:gd name="T15" fmla="*/ 3490 h 356"/>
              </a:gdLst>
              <a:ahLst/>
              <a:cxnLst>
                <a:cxn ang="0">
                  <a:pos x="T1" y="T3"/>
                </a:cxn>
                <a:cxn ang="0">
                  <a:pos x="T5" y="T7"/>
                </a:cxn>
                <a:cxn ang="0">
                  <a:pos x="T9" y="T11"/>
                </a:cxn>
                <a:cxn ang="0">
                  <a:pos x="T13" y="T15"/>
                </a:cxn>
              </a:cxnLst>
              <a:rect l="0" t="0" r="r" b="b"/>
              <a:pathLst>
                <a:path w="356" h="356">
                  <a:moveTo>
                    <a:pt x="0" y="356"/>
                  </a:moveTo>
                  <a:lnTo>
                    <a:pt x="0" y="0"/>
                  </a:lnTo>
                  <a:lnTo>
                    <a:pt x="356" y="0"/>
                  </a:lnTo>
                  <a:lnTo>
                    <a:pt x="0" y="356"/>
                  </a:lnTo>
                  <a:close/>
                </a:path>
              </a:pathLst>
            </a:custGeom>
            <a:noFill/>
            <a:ln w="50711">
              <a:solidFill>
                <a:srgbClr val="F3776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docshape11">
              <a:extLst>
                <a:ext uri="{FF2B5EF4-FFF2-40B4-BE49-F238E27FC236}">
                  <a16:creationId xmlns:a16="http://schemas.microsoft.com/office/drawing/2014/main" id="{C7DF8CAC-F8F5-7375-2C95-312C2E6F3B26}"/>
                </a:ext>
              </a:extLst>
            </p:cNvPr>
            <p:cNvSpPr>
              <a:spLocks/>
            </p:cNvSpPr>
            <p:nvPr/>
          </p:nvSpPr>
          <p:spPr bwMode="auto">
            <a:xfrm>
              <a:off x="9814920" y="2956822"/>
              <a:ext cx="366141" cy="366141"/>
            </a:xfrm>
            <a:custGeom>
              <a:avLst/>
              <a:gdLst>
                <a:gd name="T0" fmla="+- 0 10630 10274"/>
                <a:gd name="T1" fmla="*/ T0 w 356"/>
                <a:gd name="T2" fmla="+- 0 3134 3134"/>
                <a:gd name="T3" fmla="*/ 3134 h 356"/>
                <a:gd name="T4" fmla="+- 0 10274 10274"/>
                <a:gd name="T5" fmla="*/ T4 w 356"/>
                <a:gd name="T6" fmla="+- 0 3134 3134"/>
                <a:gd name="T7" fmla="*/ 3134 h 356"/>
                <a:gd name="T8" fmla="+- 0 10630 10274"/>
                <a:gd name="T9" fmla="*/ T8 w 356"/>
                <a:gd name="T10" fmla="+- 0 3490 3134"/>
                <a:gd name="T11" fmla="*/ 3490 h 356"/>
                <a:gd name="T12" fmla="+- 0 10630 10274"/>
                <a:gd name="T13" fmla="*/ T12 w 356"/>
                <a:gd name="T14" fmla="+- 0 3134 3134"/>
                <a:gd name="T15" fmla="*/ 3134 h 356"/>
              </a:gdLst>
              <a:ahLst/>
              <a:cxnLst>
                <a:cxn ang="0">
                  <a:pos x="T1" y="T3"/>
                </a:cxn>
                <a:cxn ang="0">
                  <a:pos x="T5" y="T7"/>
                </a:cxn>
                <a:cxn ang="0">
                  <a:pos x="T9" y="T11"/>
                </a:cxn>
                <a:cxn ang="0">
                  <a:pos x="T13" y="T15"/>
                </a:cxn>
              </a:cxnLst>
              <a:rect l="0" t="0" r="r" b="b"/>
              <a:pathLst>
                <a:path w="356" h="356">
                  <a:moveTo>
                    <a:pt x="356" y="0"/>
                  </a:moveTo>
                  <a:lnTo>
                    <a:pt x="0" y="0"/>
                  </a:lnTo>
                  <a:lnTo>
                    <a:pt x="356" y="356"/>
                  </a:lnTo>
                  <a:lnTo>
                    <a:pt x="356" y="0"/>
                  </a:lnTo>
                  <a:close/>
                </a:path>
              </a:pathLst>
            </a:custGeom>
            <a:solidFill>
              <a:srgbClr val="F37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docshape12">
              <a:extLst>
                <a:ext uri="{FF2B5EF4-FFF2-40B4-BE49-F238E27FC236}">
                  <a16:creationId xmlns:a16="http://schemas.microsoft.com/office/drawing/2014/main" id="{50C3A6B5-65E0-F87A-4B27-89A5DE38B1C6}"/>
                </a:ext>
              </a:extLst>
            </p:cNvPr>
            <p:cNvSpPr>
              <a:spLocks/>
            </p:cNvSpPr>
            <p:nvPr/>
          </p:nvSpPr>
          <p:spPr bwMode="auto">
            <a:xfrm>
              <a:off x="9814920" y="2956822"/>
              <a:ext cx="366141" cy="366141"/>
            </a:xfrm>
            <a:custGeom>
              <a:avLst/>
              <a:gdLst>
                <a:gd name="T0" fmla="+- 0 10630 10274"/>
                <a:gd name="T1" fmla="*/ T0 w 356"/>
                <a:gd name="T2" fmla="+- 0 3490 3134"/>
                <a:gd name="T3" fmla="*/ 3490 h 356"/>
                <a:gd name="T4" fmla="+- 0 10630 10274"/>
                <a:gd name="T5" fmla="*/ T4 w 356"/>
                <a:gd name="T6" fmla="+- 0 3134 3134"/>
                <a:gd name="T7" fmla="*/ 3134 h 356"/>
                <a:gd name="T8" fmla="+- 0 10274 10274"/>
                <a:gd name="T9" fmla="*/ T8 w 356"/>
                <a:gd name="T10" fmla="+- 0 3134 3134"/>
                <a:gd name="T11" fmla="*/ 3134 h 356"/>
                <a:gd name="T12" fmla="+- 0 10630 10274"/>
                <a:gd name="T13" fmla="*/ T12 w 356"/>
                <a:gd name="T14" fmla="+- 0 3490 3134"/>
                <a:gd name="T15" fmla="*/ 3490 h 356"/>
              </a:gdLst>
              <a:ahLst/>
              <a:cxnLst>
                <a:cxn ang="0">
                  <a:pos x="T1" y="T3"/>
                </a:cxn>
                <a:cxn ang="0">
                  <a:pos x="T5" y="T7"/>
                </a:cxn>
                <a:cxn ang="0">
                  <a:pos x="T9" y="T11"/>
                </a:cxn>
                <a:cxn ang="0">
                  <a:pos x="T13" y="T15"/>
                </a:cxn>
              </a:cxnLst>
              <a:rect l="0" t="0" r="r" b="b"/>
              <a:pathLst>
                <a:path w="356" h="356">
                  <a:moveTo>
                    <a:pt x="356" y="356"/>
                  </a:moveTo>
                  <a:lnTo>
                    <a:pt x="356" y="0"/>
                  </a:lnTo>
                  <a:lnTo>
                    <a:pt x="0" y="0"/>
                  </a:lnTo>
                  <a:lnTo>
                    <a:pt x="356" y="356"/>
                  </a:lnTo>
                  <a:close/>
                </a:path>
              </a:pathLst>
            </a:custGeom>
            <a:noFill/>
            <a:ln w="50711">
              <a:solidFill>
                <a:srgbClr val="F3776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docshape13">
              <a:extLst>
                <a:ext uri="{FF2B5EF4-FFF2-40B4-BE49-F238E27FC236}">
                  <a16:creationId xmlns:a16="http://schemas.microsoft.com/office/drawing/2014/main" id="{80642EFE-FCDA-9B19-9BDC-D249830927C2}"/>
                </a:ext>
              </a:extLst>
            </p:cNvPr>
            <p:cNvSpPr>
              <a:spLocks noChangeArrowheads="1"/>
            </p:cNvSpPr>
            <p:nvPr/>
          </p:nvSpPr>
          <p:spPr bwMode="auto">
            <a:xfrm>
              <a:off x="9560884" y="3184118"/>
              <a:ext cx="110048" cy="110048"/>
            </a:xfrm>
            <a:prstGeom prst="rect">
              <a:avLst/>
            </a:prstGeom>
            <a:solidFill>
              <a:srgbClr val="F377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docshape14">
              <a:extLst>
                <a:ext uri="{FF2B5EF4-FFF2-40B4-BE49-F238E27FC236}">
                  <a16:creationId xmlns:a16="http://schemas.microsoft.com/office/drawing/2014/main" id="{A9D25E8E-DDAC-FF40-D33F-4E4E688E8133}"/>
                </a:ext>
              </a:extLst>
            </p:cNvPr>
            <p:cNvSpPr>
              <a:spLocks noChangeArrowheads="1"/>
            </p:cNvSpPr>
            <p:nvPr/>
          </p:nvSpPr>
          <p:spPr bwMode="auto">
            <a:xfrm>
              <a:off x="9560884" y="3184118"/>
              <a:ext cx="110048" cy="110048"/>
            </a:xfrm>
            <a:prstGeom prst="rect">
              <a:avLst/>
            </a:prstGeom>
            <a:noFill/>
            <a:ln w="50711">
              <a:solidFill>
                <a:srgbClr val="F3776C"/>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docshape15">
              <a:extLst>
                <a:ext uri="{FF2B5EF4-FFF2-40B4-BE49-F238E27FC236}">
                  <a16:creationId xmlns:a16="http://schemas.microsoft.com/office/drawing/2014/main" id="{D83C4D9E-06B5-F0AC-0774-495E5192EE0D}"/>
                </a:ext>
              </a:extLst>
            </p:cNvPr>
            <p:cNvSpPr>
              <a:spLocks noChangeArrowheads="1"/>
            </p:cNvSpPr>
            <p:nvPr/>
          </p:nvSpPr>
          <p:spPr bwMode="auto">
            <a:xfrm>
              <a:off x="9814920" y="3184118"/>
              <a:ext cx="110048" cy="110048"/>
            </a:xfrm>
            <a:prstGeom prst="rect">
              <a:avLst/>
            </a:prstGeom>
            <a:solidFill>
              <a:srgbClr val="F377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docshape16">
              <a:extLst>
                <a:ext uri="{FF2B5EF4-FFF2-40B4-BE49-F238E27FC236}">
                  <a16:creationId xmlns:a16="http://schemas.microsoft.com/office/drawing/2014/main" id="{156765D4-4494-546A-3824-D9BB265997FB}"/>
                </a:ext>
              </a:extLst>
            </p:cNvPr>
            <p:cNvSpPr>
              <a:spLocks noChangeArrowheads="1"/>
            </p:cNvSpPr>
            <p:nvPr/>
          </p:nvSpPr>
          <p:spPr bwMode="auto">
            <a:xfrm>
              <a:off x="9814920" y="3184118"/>
              <a:ext cx="110048" cy="110048"/>
            </a:xfrm>
            <a:prstGeom prst="rect">
              <a:avLst/>
            </a:prstGeom>
            <a:noFill/>
            <a:ln w="50711">
              <a:solidFill>
                <a:srgbClr val="F3776C"/>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docshape17">
              <a:extLst>
                <a:ext uri="{FF2B5EF4-FFF2-40B4-BE49-F238E27FC236}">
                  <a16:creationId xmlns:a16="http://schemas.microsoft.com/office/drawing/2014/main" id="{A515CBFD-1CB0-1D80-B900-FF9B3BCE03C5}"/>
                </a:ext>
              </a:extLst>
            </p:cNvPr>
            <p:cNvSpPr>
              <a:spLocks/>
            </p:cNvSpPr>
            <p:nvPr/>
          </p:nvSpPr>
          <p:spPr bwMode="auto">
            <a:xfrm>
              <a:off x="9315076" y="2890999"/>
              <a:ext cx="868042" cy="1301035"/>
            </a:xfrm>
            <a:custGeom>
              <a:avLst/>
              <a:gdLst>
                <a:gd name="T0" fmla="+- 0 10632 9788"/>
                <a:gd name="T1" fmla="*/ T0 w 844"/>
                <a:gd name="T2" fmla="+- 0 3492 3071"/>
                <a:gd name="T3" fmla="*/ 3492 h 1265"/>
                <a:gd name="T4" fmla="+- 0 10211 9788"/>
                <a:gd name="T5" fmla="*/ T4 w 844"/>
                <a:gd name="T6" fmla="+- 0 3071 3071"/>
                <a:gd name="T7" fmla="*/ 3071 h 1265"/>
                <a:gd name="T8" fmla="+- 0 9789 9788"/>
                <a:gd name="T9" fmla="*/ T8 w 844"/>
                <a:gd name="T10" fmla="+- 0 3492 3071"/>
                <a:gd name="T11" fmla="*/ 3492 h 1265"/>
                <a:gd name="T12" fmla="+- 0 9789 9788"/>
                <a:gd name="T13" fmla="*/ T12 w 844"/>
                <a:gd name="T14" fmla="+- 0 3492 3071"/>
                <a:gd name="T15" fmla="*/ 3492 h 1265"/>
                <a:gd name="T16" fmla="+- 0 9789 9788"/>
                <a:gd name="T17" fmla="*/ T16 w 844"/>
                <a:gd name="T18" fmla="+- 0 3492 3071"/>
                <a:gd name="T19" fmla="*/ 3492 h 1265"/>
                <a:gd name="T20" fmla="+- 0 9789 9788"/>
                <a:gd name="T21" fmla="*/ T20 w 844"/>
                <a:gd name="T22" fmla="+- 0 4335 3071"/>
                <a:gd name="T23" fmla="*/ 4335 h 1265"/>
                <a:gd name="T24" fmla="+- 0 10632 9788"/>
                <a:gd name="T25" fmla="*/ T24 w 844"/>
                <a:gd name="T26" fmla="+- 0 4335 3071"/>
                <a:gd name="T27" fmla="*/ 4335 h 1265"/>
                <a:gd name="T28" fmla="+- 0 10632 9788"/>
                <a:gd name="T29" fmla="*/ T28 w 844"/>
                <a:gd name="T30" fmla="+- 0 3492 3071"/>
                <a:gd name="T31" fmla="*/ 3492 h 1265"/>
                <a:gd name="T32" fmla="+- 0 10632 9788"/>
                <a:gd name="T33" fmla="*/ T32 w 844"/>
                <a:gd name="T34" fmla="+- 0 3492 3071"/>
                <a:gd name="T35" fmla="*/ 3492 h 1265"/>
                <a:gd name="T36" fmla="+- 0 10632 9788"/>
                <a:gd name="T37" fmla="*/ T36 w 844"/>
                <a:gd name="T38" fmla="+- 0 3492 3071"/>
                <a:gd name="T39" fmla="*/ 3492 h 1265"/>
                <a:gd name="T40" fmla="+- 0 10281 9788"/>
                <a:gd name="T41" fmla="*/ T40 w 844"/>
                <a:gd name="T42" fmla="+- 0 4335 3071"/>
                <a:gd name="T43" fmla="*/ 4335 h 1265"/>
                <a:gd name="T44" fmla="+- 0 10140 9788"/>
                <a:gd name="T45" fmla="*/ T44 w 844"/>
                <a:gd name="T46" fmla="+- 0 4335 3071"/>
                <a:gd name="T47" fmla="*/ 4335 h 1265"/>
                <a:gd name="T48" fmla="+- 0 10140 9788"/>
                <a:gd name="T49" fmla="*/ T48 w 844"/>
                <a:gd name="T50" fmla="+- 0 3990 3071"/>
                <a:gd name="T51" fmla="*/ 3990 h 1265"/>
                <a:gd name="T52" fmla="+- 0 10281 9788"/>
                <a:gd name="T53" fmla="*/ T52 w 844"/>
                <a:gd name="T54" fmla="+- 0 3990 3071"/>
                <a:gd name="T55" fmla="*/ 3990 h 1265"/>
                <a:gd name="T56" fmla="+- 0 10281 9788"/>
                <a:gd name="T57" fmla="*/ T56 w 844"/>
                <a:gd name="T58" fmla="+- 0 4335 3071"/>
                <a:gd name="T59" fmla="*/ 4335 h 1265"/>
                <a:gd name="T60" fmla="+- 0 10500 9788"/>
                <a:gd name="T61" fmla="*/ T60 w 844"/>
                <a:gd name="T62" fmla="+- 0 4200 3071"/>
                <a:gd name="T63" fmla="*/ 4200 h 1265"/>
                <a:gd name="T64" fmla="+- 0 10381 9788"/>
                <a:gd name="T65" fmla="*/ T64 w 844"/>
                <a:gd name="T66" fmla="+- 0 4200 3071"/>
                <a:gd name="T67" fmla="*/ 4200 h 1265"/>
                <a:gd name="T68" fmla="+- 0 10381 9788"/>
                <a:gd name="T69" fmla="*/ T68 w 844"/>
                <a:gd name="T70" fmla="+- 0 3990 3071"/>
                <a:gd name="T71" fmla="*/ 3990 h 1265"/>
                <a:gd name="T72" fmla="+- 0 10500 9788"/>
                <a:gd name="T73" fmla="*/ T72 w 844"/>
                <a:gd name="T74" fmla="+- 0 3990 3071"/>
                <a:gd name="T75" fmla="*/ 3990 h 1265"/>
                <a:gd name="T76" fmla="+- 0 10500 9788"/>
                <a:gd name="T77" fmla="*/ T76 w 844"/>
                <a:gd name="T78" fmla="+- 0 4200 3071"/>
                <a:gd name="T79" fmla="*/ 4200 h 1265"/>
                <a:gd name="T80" fmla="+- 0 10031 9788"/>
                <a:gd name="T81" fmla="*/ T80 w 844"/>
                <a:gd name="T82" fmla="+- 0 4200 3071"/>
                <a:gd name="T83" fmla="*/ 4200 h 1265"/>
                <a:gd name="T84" fmla="+- 0 9913 9788"/>
                <a:gd name="T85" fmla="*/ T84 w 844"/>
                <a:gd name="T86" fmla="+- 0 4200 3071"/>
                <a:gd name="T87" fmla="*/ 4200 h 1265"/>
                <a:gd name="T88" fmla="+- 0 9913 9788"/>
                <a:gd name="T89" fmla="*/ T88 w 844"/>
                <a:gd name="T90" fmla="+- 0 3990 3071"/>
                <a:gd name="T91" fmla="*/ 3990 h 1265"/>
                <a:gd name="T92" fmla="+- 0 10031 9788"/>
                <a:gd name="T93" fmla="*/ T92 w 844"/>
                <a:gd name="T94" fmla="+- 0 3990 3071"/>
                <a:gd name="T95" fmla="*/ 3990 h 1265"/>
                <a:gd name="T96" fmla="+- 0 10031 9788"/>
                <a:gd name="T97" fmla="*/ T96 w 844"/>
                <a:gd name="T98" fmla="+- 0 4200 3071"/>
                <a:gd name="T99" fmla="*/ 4200 h 1265"/>
                <a:gd name="T100" fmla="+- 0 10500 9788"/>
                <a:gd name="T101" fmla="*/ T100 w 844"/>
                <a:gd name="T102" fmla="+- 0 3810 3071"/>
                <a:gd name="T103" fmla="*/ 3810 h 1265"/>
                <a:gd name="T104" fmla="+- 0 10381 9788"/>
                <a:gd name="T105" fmla="*/ T104 w 844"/>
                <a:gd name="T106" fmla="+- 0 3810 3071"/>
                <a:gd name="T107" fmla="*/ 3810 h 1265"/>
                <a:gd name="T108" fmla="+- 0 10381 9788"/>
                <a:gd name="T109" fmla="*/ T108 w 844"/>
                <a:gd name="T110" fmla="+- 0 3600 3071"/>
                <a:gd name="T111" fmla="*/ 3600 h 1265"/>
                <a:gd name="T112" fmla="+- 0 10500 9788"/>
                <a:gd name="T113" fmla="*/ T112 w 844"/>
                <a:gd name="T114" fmla="+- 0 3600 3071"/>
                <a:gd name="T115" fmla="*/ 3600 h 1265"/>
                <a:gd name="T116" fmla="+- 0 10500 9788"/>
                <a:gd name="T117" fmla="*/ T116 w 844"/>
                <a:gd name="T118" fmla="+- 0 3810 3071"/>
                <a:gd name="T119" fmla="*/ 3810 h 1265"/>
                <a:gd name="T120" fmla="+- 0 10265 9788"/>
                <a:gd name="T121" fmla="*/ T120 w 844"/>
                <a:gd name="T122" fmla="+- 0 3810 3071"/>
                <a:gd name="T123" fmla="*/ 3810 h 1265"/>
                <a:gd name="T124" fmla="+- 0 10147 9788"/>
                <a:gd name="T125" fmla="*/ T124 w 844"/>
                <a:gd name="T126" fmla="+- 0 3810 3071"/>
                <a:gd name="T127" fmla="*/ 3810 h 1265"/>
                <a:gd name="T128" fmla="+- 0 10147 9788"/>
                <a:gd name="T129" fmla="*/ T128 w 844"/>
                <a:gd name="T130" fmla="+- 0 3600 3071"/>
                <a:gd name="T131" fmla="*/ 3600 h 1265"/>
                <a:gd name="T132" fmla="+- 0 10265 9788"/>
                <a:gd name="T133" fmla="*/ T132 w 844"/>
                <a:gd name="T134" fmla="+- 0 3600 3071"/>
                <a:gd name="T135" fmla="*/ 3600 h 1265"/>
                <a:gd name="T136" fmla="+- 0 10265 9788"/>
                <a:gd name="T137" fmla="*/ T136 w 844"/>
                <a:gd name="T138" fmla="+- 0 3810 3071"/>
                <a:gd name="T139" fmla="*/ 3810 h 1265"/>
                <a:gd name="T140" fmla="+- 0 10031 9788"/>
                <a:gd name="T141" fmla="*/ T140 w 844"/>
                <a:gd name="T142" fmla="+- 0 3810 3071"/>
                <a:gd name="T143" fmla="*/ 3810 h 1265"/>
                <a:gd name="T144" fmla="+- 0 9913 9788"/>
                <a:gd name="T145" fmla="*/ T144 w 844"/>
                <a:gd name="T146" fmla="+- 0 3810 3071"/>
                <a:gd name="T147" fmla="*/ 3810 h 1265"/>
                <a:gd name="T148" fmla="+- 0 9913 9788"/>
                <a:gd name="T149" fmla="*/ T148 w 844"/>
                <a:gd name="T150" fmla="+- 0 3600 3071"/>
                <a:gd name="T151" fmla="*/ 3600 h 1265"/>
                <a:gd name="T152" fmla="+- 0 10031 9788"/>
                <a:gd name="T153" fmla="*/ T152 w 844"/>
                <a:gd name="T154" fmla="+- 0 3600 3071"/>
                <a:gd name="T155" fmla="*/ 3600 h 1265"/>
                <a:gd name="T156" fmla="+- 0 10031 9788"/>
                <a:gd name="T157" fmla="*/ T156 w 844"/>
                <a:gd name="T158" fmla="+- 0 3810 3071"/>
                <a:gd name="T159" fmla="*/ 3810 h 1265"/>
                <a:gd name="T160" fmla="+- 0 9788 9788"/>
                <a:gd name="T161" fmla="*/ T160 w 844"/>
                <a:gd name="T162" fmla="+- 0 3492 3071"/>
                <a:gd name="T163" fmla="*/ 3492 h 1265"/>
                <a:gd name="T164" fmla="+- 0 9788 9788"/>
                <a:gd name="T165" fmla="*/ T164 w 844"/>
                <a:gd name="T166" fmla="+- 0 3136 3071"/>
                <a:gd name="T167" fmla="*/ 3136 h 1265"/>
                <a:gd name="T168" fmla="+- 0 10144 9788"/>
                <a:gd name="T169" fmla="*/ T168 w 844"/>
                <a:gd name="T170" fmla="+- 0 3136 3071"/>
                <a:gd name="T171" fmla="*/ 3136 h 1265"/>
                <a:gd name="T172" fmla="+- 0 9788 9788"/>
                <a:gd name="T173" fmla="*/ T172 w 844"/>
                <a:gd name="T174" fmla="+- 0 3492 3071"/>
                <a:gd name="T175" fmla="*/ 3492 h 1265"/>
                <a:gd name="T176" fmla="+- 0 10632 9788"/>
                <a:gd name="T177" fmla="*/ T176 w 844"/>
                <a:gd name="T178" fmla="+- 0 3492 3071"/>
                <a:gd name="T179" fmla="*/ 3492 h 1265"/>
                <a:gd name="T180" fmla="+- 0 10632 9788"/>
                <a:gd name="T181" fmla="*/ T180 w 844"/>
                <a:gd name="T182" fmla="+- 0 3136 3071"/>
                <a:gd name="T183" fmla="*/ 3136 h 1265"/>
                <a:gd name="T184" fmla="+- 0 10276 9788"/>
                <a:gd name="T185" fmla="*/ T184 w 844"/>
                <a:gd name="T186" fmla="+- 0 3136 3071"/>
                <a:gd name="T187" fmla="*/ 3136 h 1265"/>
                <a:gd name="T188" fmla="+- 0 10632 9788"/>
                <a:gd name="T189" fmla="*/ T188 w 844"/>
                <a:gd name="T190" fmla="+- 0 3492 3071"/>
                <a:gd name="T191" fmla="*/ 3492 h 1265"/>
                <a:gd name="T192" fmla="+- 0 10136 9788"/>
                <a:gd name="T193" fmla="*/ T192 w 844"/>
                <a:gd name="T194" fmla="+- 0 3464 3071"/>
                <a:gd name="T195" fmla="*/ 3464 h 1265"/>
                <a:gd name="T196" fmla="+- 0 10029 9788"/>
                <a:gd name="T197" fmla="*/ T196 w 844"/>
                <a:gd name="T198" fmla="+- 0 3464 3071"/>
                <a:gd name="T199" fmla="*/ 3464 h 1265"/>
                <a:gd name="T200" fmla="+- 0 10029 9788"/>
                <a:gd name="T201" fmla="*/ T200 w 844"/>
                <a:gd name="T202" fmla="+- 0 3358 3071"/>
                <a:gd name="T203" fmla="*/ 3358 h 1265"/>
                <a:gd name="T204" fmla="+- 0 10136 9788"/>
                <a:gd name="T205" fmla="*/ T204 w 844"/>
                <a:gd name="T206" fmla="+- 0 3358 3071"/>
                <a:gd name="T207" fmla="*/ 3358 h 1265"/>
                <a:gd name="T208" fmla="+- 0 10136 9788"/>
                <a:gd name="T209" fmla="*/ T208 w 844"/>
                <a:gd name="T210" fmla="+- 0 3464 3071"/>
                <a:gd name="T211" fmla="*/ 3464 h 1265"/>
                <a:gd name="T212" fmla="+- 0 10383 9788"/>
                <a:gd name="T213" fmla="*/ T212 w 844"/>
                <a:gd name="T214" fmla="+- 0 3464 3071"/>
                <a:gd name="T215" fmla="*/ 3464 h 1265"/>
                <a:gd name="T216" fmla="+- 0 10277 9788"/>
                <a:gd name="T217" fmla="*/ T216 w 844"/>
                <a:gd name="T218" fmla="+- 0 3464 3071"/>
                <a:gd name="T219" fmla="*/ 3464 h 1265"/>
                <a:gd name="T220" fmla="+- 0 10277 9788"/>
                <a:gd name="T221" fmla="*/ T220 w 844"/>
                <a:gd name="T222" fmla="+- 0 3358 3071"/>
                <a:gd name="T223" fmla="*/ 3358 h 1265"/>
                <a:gd name="T224" fmla="+- 0 10383 9788"/>
                <a:gd name="T225" fmla="*/ T224 w 844"/>
                <a:gd name="T226" fmla="+- 0 3358 3071"/>
                <a:gd name="T227" fmla="*/ 3358 h 1265"/>
                <a:gd name="T228" fmla="+- 0 10383 9788"/>
                <a:gd name="T229" fmla="*/ T228 w 844"/>
                <a:gd name="T230" fmla="+- 0 3464 3071"/>
                <a:gd name="T231" fmla="*/ 3464 h 12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844" h="1265">
                  <a:moveTo>
                    <a:pt x="844" y="421"/>
                  </a:moveTo>
                  <a:lnTo>
                    <a:pt x="423" y="0"/>
                  </a:lnTo>
                  <a:lnTo>
                    <a:pt x="1" y="421"/>
                  </a:lnTo>
                  <a:lnTo>
                    <a:pt x="1" y="1264"/>
                  </a:lnTo>
                  <a:lnTo>
                    <a:pt x="844" y="1264"/>
                  </a:lnTo>
                  <a:lnTo>
                    <a:pt x="844" y="421"/>
                  </a:lnTo>
                  <a:close/>
                  <a:moveTo>
                    <a:pt x="493" y="1264"/>
                  </a:moveTo>
                  <a:lnTo>
                    <a:pt x="352" y="1264"/>
                  </a:lnTo>
                  <a:lnTo>
                    <a:pt x="352" y="919"/>
                  </a:lnTo>
                  <a:lnTo>
                    <a:pt x="493" y="919"/>
                  </a:lnTo>
                  <a:lnTo>
                    <a:pt x="493" y="1264"/>
                  </a:lnTo>
                  <a:close/>
                  <a:moveTo>
                    <a:pt x="712" y="1129"/>
                  </a:moveTo>
                  <a:lnTo>
                    <a:pt x="593" y="1129"/>
                  </a:lnTo>
                  <a:lnTo>
                    <a:pt x="593" y="919"/>
                  </a:lnTo>
                  <a:lnTo>
                    <a:pt x="712" y="919"/>
                  </a:lnTo>
                  <a:lnTo>
                    <a:pt x="712" y="1129"/>
                  </a:lnTo>
                  <a:close/>
                  <a:moveTo>
                    <a:pt x="243" y="1129"/>
                  </a:moveTo>
                  <a:lnTo>
                    <a:pt x="125" y="1129"/>
                  </a:lnTo>
                  <a:lnTo>
                    <a:pt x="125" y="919"/>
                  </a:lnTo>
                  <a:lnTo>
                    <a:pt x="243" y="919"/>
                  </a:lnTo>
                  <a:lnTo>
                    <a:pt x="243" y="1129"/>
                  </a:lnTo>
                  <a:close/>
                  <a:moveTo>
                    <a:pt x="712" y="739"/>
                  </a:moveTo>
                  <a:lnTo>
                    <a:pt x="593" y="739"/>
                  </a:lnTo>
                  <a:lnTo>
                    <a:pt x="593" y="529"/>
                  </a:lnTo>
                  <a:lnTo>
                    <a:pt x="712" y="529"/>
                  </a:lnTo>
                  <a:lnTo>
                    <a:pt x="712" y="739"/>
                  </a:lnTo>
                  <a:close/>
                  <a:moveTo>
                    <a:pt x="477" y="739"/>
                  </a:moveTo>
                  <a:lnTo>
                    <a:pt x="359" y="739"/>
                  </a:lnTo>
                  <a:lnTo>
                    <a:pt x="359" y="529"/>
                  </a:lnTo>
                  <a:lnTo>
                    <a:pt x="477" y="529"/>
                  </a:lnTo>
                  <a:lnTo>
                    <a:pt x="477" y="739"/>
                  </a:lnTo>
                  <a:close/>
                  <a:moveTo>
                    <a:pt x="243" y="739"/>
                  </a:moveTo>
                  <a:lnTo>
                    <a:pt x="125" y="739"/>
                  </a:lnTo>
                  <a:lnTo>
                    <a:pt x="125" y="529"/>
                  </a:lnTo>
                  <a:lnTo>
                    <a:pt x="243" y="529"/>
                  </a:lnTo>
                  <a:lnTo>
                    <a:pt x="243" y="739"/>
                  </a:lnTo>
                  <a:close/>
                  <a:moveTo>
                    <a:pt x="0" y="421"/>
                  </a:moveTo>
                  <a:lnTo>
                    <a:pt x="0" y="65"/>
                  </a:lnTo>
                  <a:lnTo>
                    <a:pt x="356" y="65"/>
                  </a:lnTo>
                  <a:lnTo>
                    <a:pt x="0" y="421"/>
                  </a:lnTo>
                  <a:close/>
                  <a:moveTo>
                    <a:pt x="844" y="421"/>
                  </a:moveTo>
                  <a:lnTo>
                    <a:pt x="844" y="65"/>
                  </a:lnTo>
                  <a:lnTo>
                    <a:pt x="488" y="65"/>
                  </a:lnTo>
                  <a:lnTo>
                    <a:pt x="844" y="421"/>
                  </a:lnTo>
                  <a:close/>
                  <a:moveTo>
                    <a:pt x="348" y="393"/>
                  </a:moveTo>
                  <a:lnTo>
                    <a:pt x="241" y="393"/>
                  </a:lnTo>
                  <a:lnTo>
                    <a:pt x="241" y="287"/>
                  </a:lnTo>
                  <a:lnTo>
                    <a:pt x="348" y="287"/>
                  </a:lnTo>
                  <a:lnTo>
                    <a:pt x="348" y="393"/>
                  </a:lnTo>
                  <a:close/>
                  <a:moveTo>
                    <a:pt x="595" y="393"/>
                  </a:moveTo>
                  <a:lnTo>
                    <a:pt x="489" y="393"/>
                  </a:lnTo>
                  <a:lnTo>
                    <a:pt x="489" y="287"/>
                  </a:lnTo>
                  <a:lnTo>
                    <a:pt x="595" y="287"/>
                  </a:lnTo>
                  <a:lnTo>
                    <a:pt x="595" y="393"/>
                  </a:lnTo>
                  <a:close/>
                </a:path>
              </a:pathLst>
            </a:custGeom>
            <a:noFill/>
            <a:ln w="12675">
              <a:solidFill>
                <a:srgbClr val="00528A"/>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docshape18">
              <a:extLst>
                <a:ext uri="{FF2B5EF4-FFF2-40B4-BE49-F238E27FC236}">
                  <a16:creationId xmlns:a16="http://schemas.microsoft.com/office/drawing/2014/main" id="{B8C61A19-FD87-ED38-6918-58F699FFDAEC}"/>
                </a:ext>
              </a:extLst>
            </p:cNvPr>
            <p:cNvSpPr>
              <a:spLocks/>
            </p:cNvSpPr>
            <p:nvPr/>
          </p:nvSpPr>
          <p:spPr bwMode="auto">
            <a:xfrm>
              <a:off x="8269105" y="1957133"/>
              <a:ext cx="2956898" cy="2956899"/>
            </a:xfrm>
            <a:custGeom>
              <a:avLst/>
              <a:gdLst>
                <a:gd name="T0" fmla="+- 0 11645 8772"/>
                <a:gd name="T1" fmla="*/ T0 w 2875"/>
                <a:gd name="T2" fmla="+- 0 3676 2162"/>
                <a:gd name="T3" fmla="*/ 3676 h 2875"/>
                <a:gd name="T4" fmla="+- 0 11629 8772"/>
                <a:gd name="T5" fmla="*/ T4 w 2875"/>
                <a:gd name="T6" fmla="+- 0 3826 2162"/>
                <a:gd name="T7" fmla="*/ 3826 h 2875"/>
                <a:gd name="T8" fmla="+- 0 11599 8772"/>
                <a:gd name="T9" fmla="*/ T8 w 2875"/>
                <a:gd name="T10" fmla="+- 0 3970 2162"/>
                <a:gd name="T11" fmla="*/ 3970 h 2875"/>
                <a:gd name="T12" fmla="+- 0 11554 8772"/>
                <a:gd name="T13" fmla="*/ T12 w 2875"/>
                <a:gd name="T14" fmla="+- 0 4109 2162"/>
                <a:gd name="T15" fmla="*/ 4109 h 2875"/>
                <a:gd name="T16" fmla="+- 0 11496 8772"/>
                <a:gd name="T17" fmla="*/ T16 w 2875"/>
                <a:gd name="T18" fmla="+- 0 4241 2162"/>
                <a:gd name="T19" fmla="*/ 4241 h 2875"/>
                <a:gd name="T20" fmla="+- 0 11426 8772"/>
                <a:gd name="T21" fmla="*/ T20 w 2875"/>
                <a:gd name="T22" fmla="+- 0 4366 2162"/>
                <a:gd name="T23" fmla="*/ 4366 h 2875"/>
                <a:gd name="T24" fmla="+- 0 11344 8772"/>
                <a:gd name="T25" fmla="*/ T24 w 2875"/>
                <a:gd name="T26" fmla="+- 0 4483 2162"/>
                <a:gd name="T27" fmla="*/ 4483 h 2875"/>
                <a:gd name="T28" fmla="+- 0 11251 8772"/>
                <a:gd name="T29" fmla="*/ T28 w 2875"/>
                <a:gd name="T30" fmla="+- 0 4591 2162"/>
                <a:gd name="T31" fmla="*/ 4591 h 2875"/>
                <a:gd name="T32" fmla="+- 0 11147 8772"/>
                <a:gd name="T33" fmla="*/ T32 w 2875"/>
                <a:gd name="T34" fmla="+- 0 4689 2162"/>
                <a:gd name="T35" fmla="*/ 4689 h 2875"/>
                <a:gd name="T36" fmla="+- 0 11035 8772"/>
                <a:gd name="T37" fmla="*/ T36 w 2875"/>
                <a:gd name="T38" fmla="+- 0 4777 2162"/>
                <a:gd name="T39" fmla="*/ 4777 h 2875"/>
                <a:gd name="T40" fmla="+- 0 10914 8772"/>
                <a:gd name="T41" fmla="*/ T40 w 2875"/>
                <a:gd name="T42" fmla="+- 0 4853 2162"/>
                <a:gd name="T43" fmla="*/ 4853 h 2875"/>
                <a:gd name="T44" fmla="+- 0 10785 8772"/>
                <a:gd name="T45" fmla="*/ T44 w 2875"/>
                <a:gd name="T46" fmla="+- 0 4917 2162"/>
                <a:gd name="T47" fmla="*/ 4917 h 2875"/>
                <a:gd name="T48" fmla="+- 0 10650 8772"/>
                <a:gd name="T49" fmla="*/ T48 w 2875"/>
                <a:gd name="T50" fmla="+- 0 4969 2162"/>
                <a:gd name="T51" fmla="*/ 4969 h 2875"/>
                <a:gd name="T52" fmla="+- 0 10508 8772"/>
                <a:gd name="T53" fmla="*/ T52 w 2875"/>
                <a:gd name="T54" fmla="+- 0 5006 2162"/>
                <a:gd name="T55" fmla="*/ 5006 h 2875"/>
                <a:gd name="T56" fmla="+- 0 10361 8772"/>
                <a:gd name="T57" fmla="*/ T56 w 2875"/>
                <a:gd name="T58" fmla="+- 0 5030 2162"/>
                <a:gd name="T59" fmla="*/ 5030 h 2875"/>
                <a:gd name="T60" fmla="+- 0 10209 8772"/>
                <a:gd name="T61" fmla="*/ T60 w 2875"/>
                <a:gd name="T62" fmla="+- 0 5037 2162"/>
                <a:gd name="T63" fmla="*/ 5037 h 2875"/>
                <a:gd name="T64" fmla="+- 0 10058 8772"/>
                <a:gd name="T65" fmla="*/ T64 w 2875"/>
                <a:gd name="T66" fmla="+- 0 5030 2162"/>
                <a:gd name="T67" fmla="*/ 5030 h 2875"/>
                <a:gd name="T68" fmla="+- 0 9911 8772"/>
                <a:gd name="T69" fmla="*/ T68 w 2875"/>
                <a:gd name="T70" fmla="+- 0 5006 2162"/>
                <a:gd name="T71" fmla="*/ 5006 h 2875"/>
                <a:gd name="T72" fmla="+- 0 9769 8772"/>
                <a:gd name="T73" fmla="*/ T72 w 2875"/>
                <a:gd name="T74" fmla="+- 0 4969 2162"/>
                <a:gd name="T75" fmla="*/ 4969 h 2875"/>
                <a:gd name="T76" fmla="+- 0 9633 8772"/>
                <a:gd name="T77" fmla="*/ T76 w 2875"/>
                <a:gd name="T78" fmla="+- 0 4917 2162"/>
                <a:gd name="T79" fmla="*/ 4917 h 2875"/>
                <a:gd name="T80" fmla="+- 0 9504 8772"/>
                <a:gd name="T81" fmla="*/ T80 w 2875"/>
                <a:gd name="T82" fmla="+- 0 4853 2162"/>
                <a:gd name="T83" fmla="*/ 4853 h 2875"/>
                <a:gd name="T84" fmla="+- 0 9384 8772"/>
                <a:gd name="T85" fmla="*/ T84 w 2875"/>
                <a:gd name="T86" fmla="+- 0 4777 2162"/>
                <a:gd name="T87" fmla="*/ 4777 h 2875"/>
                <a:gd name="T88" fmla="+- 0 9271 8772"/>
                <a:gd name="T89" fmla="*/ T88 w 2875"/>
                <a:gd name="T90" fmla="+- 0 4689 2162"/>
                <a:gd name="T91" fmla="*/ 4689 h 2875"/>
                <a:gd name="T92" fmla="+- 0 9168 8772"/>
                <a:gd name="T93" fmla="*/ T92 w 2875"/>
                <a:gd name="T94" fmla="+- 0 4591 2162"/>
                <a:gd name="T95" fmla="*/ 4591 h 2875"/>
                <a:gd name="T96" fmla="+- 0 9075 8772"/>
                <a:gd name="T97" fmla="*/ T96 w 2875"/>
                <a:gd name="T98" fmla="+- 0 4483 2162"/>
                <a:gd name="T99" fmla="*/ 4483 h 2875"/>
                <a:gd name="T100" fmla="+- 0 8993 8772"/>
                <a:gd name="T101" fmla="*/ T100 w 2875"/>
                <a:gd name="T102" fmla="+- 0 4366 2162"/>
                <a:gd name="T103" fmla="*/ 4366 h 2875"/>
                <a:gd name="T104" fmla="+- 0 8922 8772"/>
                <a:gd name="T105" fmla="*/ T104 w 2875"/>
                <a:gd name="T106" fmla="+- 0 4241 2162"/>
                <a:gd name="T107" fmla="*/ 4241 h 2875"/>
                <a:gd name="T108" fmla="+- 0 8865 8772"/>
                <a:gd name="T109" fmla="*/ T108 w 2875"/>
                <a:gd name="T110" fmla="+- 0 4109 2162"/>
                <a:gd name="T111" fmla="*/ 4109 h 2875"/>
                <a:gd name="T112" fmla="+- 0 8820 8772"/>
                <a:gd name="T113" fmla="*/ T112 w 2875"/>
                <a:gd name="T114" fmla="+- 0 3970 2162"/>
                <a:gd name="T115" fmla="*/ 3970 h 2875"/>
                <a:gd name="T116" fmla="+- 0 8789 8772"/>
                <a:gd name="T117" fmla="*/ T116 w 2875"/>
                <a:gd name="T118" fmla="+- 0 3826 2162"/>
                <a:gd name="T119" fmla="*/ 3826 h 2875"/>
                <a:gd name="T120" fmla="+- 0 8774 8772"/>
                <a:gd name="T121" fmla="*/ T120 w 2875"/>
                <a:gd name="T122" fmla="+- 0 3676 2162"/>
                <a:gd name="T123" fmla="*/ 3676 h 2875"/>
                <a:gd name="T124" fmla="+- 0 8774 8772"/>
                <a:gd name="T125" fmla="*/ T124 w 2875"/>
                <a:gd name="T126" fmla="+- 0 3524 2162"/>
                <a:gd name="T127" fmla="*/ 3524 h 2875"/>
                <a:gd name="T128" fmla="+- 0 8789 8772"/>
                <a:gd name="T129" fmla="*/ T128 w 2875"/>
                <a:gd name="T130" fmla="+- 0 3374 2162"/>
                <a:gd name="T131" fmla="*/ 3374 h 2875"/>
                <a:gd name="T132" fmla="+- 0 8820 8772"/>
                <a:gd name="T133" fmla="*/ T132 w 2875"/>
                <a:gd name="T134" fmla="+- 0 3230 2162"/>
                <a:gd name="T135" fmla="*/ 3230 h 2875"/>
                <a:gd name="T136" fmla="+- 0 8865 8772"/>
                <a:gd name="T137" fmla="*/ T136 w 2875"/>
                <a:gd name="T138" fmla="+- 0 3091 2162"/>
                <a:gd name="T139" fmla="*/ 3091 h 2875"/>
                <a:gd name="T140" fmla="+- 0 8922 8772"/>
                <a:gd name="T141" fmla="*/ T140 w 2875"/>
                <a:gd name="T142" fmla="+- 0 2959 2162"/>
                <a:gd name="T143" fmla="*/ 2959 h 2875"/>
                <a:gd name="T144" fmla="+- 0 8993 8772"/>
                <a:gd name="T145" fmla="*/ T144 w 2875"/>
                <a:gd name="T146" fmla="+- 0 2834 2162"/>
                <a:gd name="T147" fmla="*/ 2834 h 2875"/>
                <a:gd name="T148" fmla="+- 0 9075 8772"/>
                <a:gd name="T149" fmla="*/ T148 w 2875"/>
                <a:gd name="T150" fmla="+- 0 2717 2162"/>
                <a:gd name="T151" fmla="*/ 2717 h 2875"/>
                <a:gd name="T152" fmla="+- 0 9168 8772"/>
                <a:gd name="T153" fmla="*/ T152 w 2875"/>
                <a:gd name="T154" fmla="+- 0 2609 2162"/>
                <a:gd name="T155" fmla="*/ 2609 h 2875"/>
                <a:gd name="T156" fmla="+- 0 9271 8772"/>
                <a:gd name="T157" fmla="*/ T156 w 2875"/>
                <a:gd name="T158" fmla="+- 0 2511 2162"/>
                <a:gd name="T159" fmla="*/ 2511 h 2875"/>
                <a:gd name="T160" fmla="+- 0 9384 8772"/>
                <a:gd name="T161" fmla="*/ T160 w 2875"/>
                <a:gd name="T162" fmla="+- 0 2423 2162"/>
                <a:gd name="T163" fmla="*/ 2423 h 2875"/>
                <a:gd name="T164" fmla="+- 0 9504 8772"/>
                <a:gd name="T165" fmla="*/ T164 w 2875"/>
                <a:gd name="T166" fmla="+- 0 2347 2162"/>
                <a:gd name="T167" fmla="*/ 2347 h 2875"/>
                <a:gd name="T168" fmla="+- 0 9633 8772"/>
                <a:gd name="T169" fmla="*/ T168 w 2875"/>
                <a:gd name="T170" fmla="+- 0 2283 2162"/>
                <a:gd name="T171" fmla="*/ 2283 h 2875"/>
                <a:gd name="T172" fmla="+- 0 9769 8772"/>
                <a:gd name="T173" fmla="*/ T172 w 2875"/>
                <a:gd name="T174" fmla="+- 0 2231 2162"/>
                <a:gd name="T175" fmla="*/ 2231 h 2875"/>
                <a:gd name="T176" fmla="+- 0 9911 8772"/>
                <a:gd name="T177" fmla="*/ T176 w 2875"/>
                <a:gd name="T178" fmla="+- 0 2194 2162"/>
                <a:gd name="T179" fmla="*/ 2194 h 2875"/>
                <a:gd name="T180" fmla="+- 0 10058 8772"/>
                <a:gd name="T181" fmla="*/ T180 w 2875"/>
                <a:gd name="T182" fmla="+- 0 2170 2162"/>
                <a:gd name="T183" fmla="*/ 2170 h 2875"/>
                <a:gd name="T184" fmla="+- 0 10209 8772"/>
                <a:gd name="T185" fmla="*/ T184 w 2875"/>
                <a:gd name="T186" fmla="+- 0 2162 2162"/>
                <a:gd name="T187" fmla="*/ 2162 h 2875"/>
                <a:gd name="T188" fmla="+- 0 10361 8772"/>
                <a:gd name="T189" fmla="*/ T188 w 2875"/>
                <a:gd name="T190" fmla="+- 0 2170 2162"/>
                <a:gd name="T191" fmla="*/ 2170 h 2875"/>
                <a:gd name="T192" fmla="+- 0 10508 8772"/>
                <a:gd name="T193" fmla="*/ T192 w 2875"/>
                <a:gd name="T194" fmla="+- 0 2194 2162"/>
                <a:gd name="T195" fmla="*/ 2194 h 2875"/>
                <a:gd name="T196" fmla="+- 0 10650 8772"/>
                <a:gd name="T197" fmla="*/ T196 w 2875"/>
                <a:gd name="T198" fmla="+- 0 2231 2162"/>
                <a:gd name="T199" fmla="*/ 2231 h 2875"/>
                <a:gd name="T200" fmla="+- 0 10785 8772"/>
                <a:gd name="T201" fmla="*/ T200 w 2875"/>
                <a:gd name="T202" fmla="+- 0 2283 2162"/>
                <a:gd name="T203" fmla="*/ 2283 h 2875"/>
                <a:gd name="T204" fmla="+- 0 10914 8772"/>
                <a:gd name="T205" fmla="*/ T204 w 2875"/>
                <a:gd name="T206" fmla="+- 0 2347 2162"/>
                <a:gd name="T207" fmla="*/ 2347 h 2875"/>
                <a:gd name="T208" fmla="+- 0 11035 8772"/>
                <a:gd name="T209" fmla="*/ T208 w 2875"/>
                <a:gd name="T210" fmla="+- 0 2423 2162"/>
                <a:gd name="T211" fmla="*/ 2423 h 2875"/>
                <a:gd name="T212" fmla="+- 0 11147 8772"/>
                <a:gd name="T213" fmla="*/ T212 w 2875"/>
                <a:gd name="T214" fmla="+- 0 2511 2162"/>
                <a:gd name="T215" fmla="*/ 2511 h 2875"/>
                <a:gd name="T216" fmla="+- 0 11251 8772"/>
                <a:gd name="T217" fmla="*/ T216 w 2875"/>
                <a:gd name="T218" fmla="+- 0 2609 2162"/>
                <a:gd name="T219" fmla="*/ 2609 h 2875"/>
                <a:gd name="T220" fmla="+- 0 11344 8772"/>
                <a:gd name="T221" fmla="*/ T220 w 2875"/>
                <a:gd name="T222" fmla="+- 0 2717 2162"/>
                <a:gd name="T223" fmla="*/ 2717 h 2875"/>
                <a:gd name="T224" fmla="+- 0 11426 8772"/>
                <a:gd name="T225" fmla="*/ T224 w 2875"/>
                <a:gd name="T226" fmla="+- 0 2834 2162"/>
                <a:gd name="T227" fmla="*/ 2834 h 2875"/>
                <a:gd name="T228" fmla="+- 0 11496 8772"/>
                <a:gd name="T229" fmla="*/ T228 w 2875"/>
                <a:gd name="T230" fmla="+- 0 2959 2162"/>
                <a:gd name="T231" fmla="*/ 2959 h 2875"/>
                <a:gd name="T232" fmla="+- 0 11554 8772"/>
                <a:gd name="T233" fmla="*/ T232 w 2875"/>
                <a:gd name="T234" fmla="+- 0 3091 2162"/>
                <a:gd name="T235" fmla="*/ 3091 h 2875"/>
                <a:gd name="T236" fmla="+- 0 11599 8772"/>
                <a:gd name="T237" fmla="*/ T236 w 2875"/>
                <a:gd name="T238" fmla="+- 0 3230 2162"/>
                <a:gd name="T239" fmla="*/ 3230 h 2875"/>
                <a:gd name="T240" fmla="+- 0 11629 8772"/>
                <a:gd name="T241" fmla="*/ T240 w 2875"/>
                <a:gd name="T242" fmla="+- 0 3374 2162"/>
                <a:gd name="T243" fmla="*/ 3374 h 2875"/>
                <a:gd name="T244" fmla="+- 0 11645 8772"/>
                <a:gd name="T245" fmla="*/ T244 w 2875"/>
                <a:gd name="T246" fmla="+- 0 3524 2162"/>
                <a:gd name="T247" fmla="*/ 3524 h 28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875" h="2875">
                  <a:moveTo>
                    <a:pt x="2875" y="1438"/>
                  </a:moveTo>
                  <a:lnTo>
                    <a:pt x="2873" y="1514"/>
                  </a:lnTo>
                  <a:lnTo>
                    <a:pt x="2867" y="1590"/>
                  </a:lnTo>
                  <a:lnTo>
                    <a:pt x="2857" y="1664"/>
                  </a:lnTo>
                  <a:lnTo>
                    <a:pt x="2844" y="1737"/>
                  </a:lnTo>
                  <a:lnTo>
                    <a:pt x="2827" y="1808"/>
                  </a:lnTo>
                  <a:lnTo>
                    <a:pt x="2806" y="1879"/>
                  </a:lnTo>
                  <a:lnTo>
                    <a:pt x="2782" y="1947"/>
                  </a:lnTo>
                  <a:lnTo>
                    <a:pt x="2755" y="2014"/>
                  </a:lnTo>
                  <a:lnTo>
                    <a:pt x="2724" y="2079"/>
                  </a:lnTo>
                  <a:lnTo>
                    <a:pt x="2690" y="2143"/>
                  </a:lnTo>
                  <a:lnTo>
                    <a:pt x="2654" y="2204"/>
                  </a:lnTo>
                  <a:lnTo>
                    <a:pt x="2614" y="2264"/>
                  </a:lnTo>
                  <a:lnTo>
                    <a:pt x="2572" y="2321"/>
                  </a:lnTo>
                  <a:lnTo>
                    <a:pt x="2526" y="2376"/>
                  </a:lnTo>
                  <a:lnTo>
                    <a:pt x="2479" y="2429"/>
                  </a:lnTo>
                  <a:lnTo>
                    <a:pt x="2428" y="2479"/>
                  </a:lnTo>
                  <a:lnTo>
                    <a:pt x="2375" y="2527"/>
                  </a:lnTo>
                  <a:lnTo>
                    <a:pt x="2320" y="2572"/>
                  </a:lnTo>
                  <a:lnTo>
                    <a:pt x="2263" y="2615"/>
                  </a:lnTo>
                  <a:lnTo>
                    <a:pt x="2204" y="2654"/>
                  </a:lnTo>
                  <a:lnTo>
                    <a:pt x="2142" y="2691"/>
                  </a:lnTo>
                  <a:lnTo>
                    <a:pt x="2079" y="2725"/>
                  </a:lnTo>
                  <a:lnTo>
                    <a:pt x="2013" y="2755"/>
                  </a:lnTo>
                  <a:lnTo>
                    <a:pt x="1946" y="2783"/>
                  </a:lnTo>
                  <a:lnTo>
                    <a:pt x="1878" y="2807"/>
                  </a:lnTo>
                  <a:lnTo>
                    <a:pt x="1808" y="2827"/>
                  </a:lnTo>
                  <a:lnTo>
                    <a:pt x="1736" y="2844"/>
                  </a:lnTo>
                  <a:lnTo>
                    <a:pt x="1663" y="2858"/>
                  </a:lnTo>
                  <a:lnTo>
                    <a:pt x="1589" y="2868"/>
                  </a:lnTo>
                  <a:lnTo>
                    <a:pt x="1514" y="2874"/>
                  </a:lnTo>
                  <a:lnTo>
                    <a:pt x="1437" y="2875"/>
                  </a:lnTo>
                  <a:lnTo>
                    <a:pt x="1361" y="2874"/>
                  </a:lnTo>
                  <a:lnTo>
                    <a:pt x="1286" y="2868"/>
                  </a:lnTo>
                  <a:lnTo>
                    <a:pt x="1211" y="2858"/>
                  </a:lnTo>
                  <a:lnTo>
                    <a:pt x="1139" y="2844"/>
                  </a:lnTo>
                  <a:lnTo>
                    <a:pt x="1067" y="2827"/>
                  </a:lnTo>
                  <a:lnTo>
                    <a:pt x="997" y="2807"/>
                  </a:lnTo>
                  <a:lnTo>
                    <a:pt x="928" y="2783"/>
                  </a:lnTo>
                  <a:lnTo>
                    <a:pt x="861" y="2755"/>
                  </a:lnTo>
                  <a:lnTo>
                    <a:pt x="796" y="2725"/>
                  </a:lnTo>
                  <a:lnTo>
                    <a:pt x="732" y="2691"/>
                  </a:lnTo>
                  <a:lnTo>
                    <a:pt x="671" y="2654"/>
                  </a:lnTo>
                  <a:lnTo>
                    <a:pt x="612" y="2615"/>
                  </a:lnTo>
                  <a:lnTo>
                    <a:pt x="554" y="2572"/>
                  </a:lnTo>
                  <a:lnTo>
                    <a:pt x="499" y="2527"/>
                  </a:lnTo>
                  <a:lnTo>
                    <a:pt x="446" y="2479"/>
                  </a:lnTo>
                  <a:lnTo>
                    <a:pt x="396" y="2429"/>
                  </a:lnTo>
                  <a:lnTo>
                    <a:pt x="348" y="2376"/>
                  </a:lnTo>
                  <a:lnTo>
                    <a:pt x="303" y="2321"/>
                  </a:lnTo>
                  <a:lnTo>
                    <a:pt x="260" y="2264"/>
                  </a:lnTo>
                  <a:lnTo>
                    <a:pt x="221" y="2204"/>
                  </a:lnTo>
                  <a:lnTo>
                    <a:pt x="184" y="2143"/>
                  </a:lnTo>
                  <a:lnTo>
                    <a:pt x="150" y="2079"/>
                  </a:lnTo>
                  <a:lnTo>
                    <a:pt x="120" y="2014"/>
                  </a:lnTo>
                  <a:lnTo>
                    <a:pt x="93" y="1947"/>
                  </a:lnTo>
                  <a:lnTo>
                    <a:pt x="69" y="1879"/>
                  </a:lnTo>
                  <a:lnTo>
                    <a:pt x="48" y="1808"/>
                  </a:lnTo>
                  <a:lnTo>
                    <a:pt x="31" y="1737"/>
                  </a:lnTo>
                  <a:lnTo>
                    <a:pt x="17" y="1664"/>
                  </a:lnTo>
                  <a:lnTo>
                    <a:pt x="8" y="1590"/>
                  </a:lnTo>
                  <a:lnTo>
                    <a:pt x="2" y="1514"/>
                  </a:lnTo>
                  <a:lnTo>
                    <a:pt x="0" y="1438"/>
                  </a:lnTo>
                  <a:lnTo>
                    <a:pt x="2" y="1362"/>
                  </a:lnTo>
                  <a:lnTo>
                    <a:pt x="8" y="1286"/>
                  </a:lnTo>
                  <a:lnTo>
                    <a:pt x="17" y="1212"/>
                  </a:lnTo>
                  <a:lnTo>
                    <a:pt x="31" y="1139"/>
                  </a:lnTo>
                  <a:lnTo>
                    <a:pt x="48" y="1068"/>
                  </a:lnTo>
                  <a:lnTo>
                    <a:pt x="69" y="997"/>
                  </a:lnTo>
                  <a:lnTo>
                    <a:pt x="93" y="929"/>
                  </a:lnTo>
                  <a:lnTo>
                    <a:pt x="120" y="862"/>
                  </a:lnTo>
                  <a:lnTo>
                    <a:pt x="150" y="797"/>
                  </a:lnTo>
                  <a:lnTo>
                    <a:pt x="184" y="733"/>
                  </a:lnTo>
                  <a:lnTo>
                    <a:pt x="221" y="672"/>
                  </a:lnTo>
                  <a:lnTo>
                    <a:pt x="260" y="612"/>
                  </a:lnTo>
                  <a:lnTo>
                    <a:pt x="303" y="555"/>
                  </a:lnTo>
                  <a:lnTo>
                    <a:pt x="348" y="500"/>
                  </a:lnTo>
                  <a:lnTo>
                    <a:pt x="396" y="447"/>
                  </a:lnTo>
                  <a:lnTo>
                    <a:pt x="446" y="397"/>
                  </a:lnTo>
                  <a:lnTo>
                    <a:pt x="499" y="349"/>
                  </a:lnTo>
                  <a:lnTo>
                    <a:pt x="554" y="304"/>
                  </a:lnTo>
                  <a:lnTo>
                    <a:pt x="612" y="261"/>
                  </a:lnTo>
                  <a:lnTo>
                    <a:pt x="671" y="222"/>
                  </a:lnTo>
                  <a:lnTo>
                    <a:pt x="732" y="185"/>
                  </a:lnTo>
                  <a:lnTo>
                    <a:pt x="796" y="151"/>
                  </a:lnTo>
                  <a:lnTo>
                    <a:pt x="861" y="121"/>
                  </a:lnTo>
                  <a:lnTo>
                    <a:pt x="928" y="93"/>
                  </a:lnTo>
                  <a:lnTo>
                    <a:pt x="997" y="69"/>
                  </a:lnTo>
                  <a:lnTo>
                    <a:pt x="1067" y="49"/>
                  </a:lnTo>
                  <a:lnTo>
                    <a:pt x="1139" y="32"/>
                  </a:lnTo>
                  <a:lnTo>
                    <a:pt x="1211" y="18"/>
                  </a:lnTo>
                  <a:lnTo>
                    <a:pt x="1286" y="8"/>
                  </a:lnTo>
                  <a:lnTo>
                    <a:pt x="1361" y="2"/>
                  </a:lnTo>
                  <a:lnTo>
                    <a:pt x="1437" y="0"/>
                  </a:lnTo>
                  <a:lnTo>
                    <a:pt x="1514" y="2"/>
                  </a:lnTo>
                  <a:lnTo>
                    <a:pt x="1589" y="8"/>
                  </a:lnTo>
                  <a:lnTo>
                    <a:pt x="1663" y="18"/>
                  </a:lnTo>
                  <a:lnTo>
                    <a:pt x="1736" y="32"/>
                  </a:lnTo>
                  <a:lnTo>
                    <a:pt x="1808" y="49"/>
                  </a:lnTo>
                  <a:lnTo>
                    <a:pt x="1878" y="69"/>
                  </a:lnTo>
                  <a:lnTo>
                    <a:pt x="1946" y="93"/>
                  </a:lnTo>
                  <a:lnTo>
                    <a:pt x="2013" y="121"/>
                  </a:lnTo>
                  <a:lnTo>
                    <a:pt x="2079" y="151"/>
                  </a:lnTo>
                  <a:lnTo>
                    <a:pt x="2142" y="185"/>
                  </a:lnTo>
                  <a:lnTo>
                    <a:pt x="2204" y="222"/>
                  </a:lnTo>
                  <a:lnTo>
                    <a:pt x="2263" y="261"/>
                  </a:lnTo>
                  <a:lnTo>
                    <a:pt x="2320" y="304"/>
                  </a:lnTo>
                  <a:lnTo>
                    <a:pt x="2375" y="349"/>
                  </a:lnTo>
                  <a:lnTo>
                    <a:pt x="2428" y="397"/>
                  </a:lnTo>
                  <a:lnTo>
                    <a:pt x="2479" y="447"/>
                  </a:lnTo>
                  <a:lnTo>
                    <a:pt x="2526" y="500"/>
                  </a:lnTo>
                  <a:lnTo>
                    <a:pt x="2572" y="555"/>
                  </a:lnTo>
                  <a:lnTo>
                    <a:pt x="2614" y="612"/>
                  </a:lnTo>
                  <a:lnTo>
                    <a:pt x="2654" y="672"/>
                  </a:lnTo>
                  <a:lnTo>
                    <a:pt x="2690" y="733"/>
                  </a:lnTo>
                  <a:lnTo>
                    <a:pt x="2724" y="797"/>
                  </a:lnTo>
                  <a:lnTo>
                    <a:pt x="2755" y="862"/>
                  </a:lnTo>
                  <a:lnTo>
                    <a:pt x="2782" y="929"/>
                  </a:lnTo>
                  <a:lnTo>
                    <a:pt x="2806" y="997"/>
                  </a:lnTo>
                  <a:lnTo>
                    <a:pt x="2827" y="1068"/>
                  </a:lnTo>
                  <a:lnTo>
                    <a:pt x="2844" y="1139"/>
                  </a:lnTo>
                  <a:lnTo>
                    <a:pt x="2857" y="1212"/>
                  </a:lnTo>
                  <a:lnTo>
                    <a:pt x="2867" y="1286"/>
                  </a:lnTo>
                  <a:lnTo>
                    <a:pt x="2873" y="1362"/>
                  </a:lnTo>
                  <a:lnTo>
                    <a:pt x="2875" y="1438"/>
                  </a:lnTo>
                  <a:close/>
                </a:path>
              </a:pathLst>
            </a:custGeom>
            <a:noFill/>
            <a:ln w="3175">
              <a:solidFill>
                <a:srgbClr val="8AAAD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35501EAB-A693-3ED1-809E-1EFDA6DE5EE6}"/>
              </a:ext>
            </a:extLst>
          </p:cNvPr>
          <p:cNvSpPr txBox="1"/>
          <p:nvPr/>
        </p:nvSpPr>
        <p:spPr>
          <a:xfrm>
            <a:off x="5047366" y="1600974"/>
            <a:ext cx="2906869" cy="338554"/>
          </a:xfrm>
          <a:prstGeom prst="rect">
            <a:avLst/>
          </a:prstGeom>
          <a:noFill/>
        </p:spPr>
        <p:txBody>
          <a:bodyPr wrap="square">
            <a:spAutoFit/>
          </a:bodyPr>
          <a:lstStyle/>
          <a:p>
            <a:pPr algn="r"/>
            <a:r>
              <a:rPr lang="en-US" sz="1600" b="1"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NHHousing.org/ADU</a:t>
            </a:r>
            <a:endParaRPr lang="en-US" sz="1600" dirty="0"/>
          </a:p>
        </p:txBody>
      </p:sp>
    </p:spTree>
    <p:extLst>
      <p:ext uri="{BB962C8B-B14F-4D97-AF65-F5344CB8AC3E}">
        <p14:creationId xmlns:p14="http://schemas.microsoft.com/office/powerpoint/2010/main" val="1478204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4" name="Title 1">
            <a:extLst>
              <a:ext uri="{FF2B5EF4-FFF2-40B4-BE49-F238E27FC236}">
                <a16:creationId xmlns:a16="http://schemas.microsoft.com/office/drawing/2014/main" id="{8A1B6067-D8A1-A2EC-011F-F4C9D0ABA106}"/>
              </a:ext>
            </a:extLst>
          </p:cNvPr>
          <p:cNvSpPr txBox="1">
            <a:spLocks/>
          </p:cNvSpPr>
          <p:nvPr/>
        </p:nvSpPr>
        <p:spPr>
          <a:xfrm>
            <a:off x="914400" y="830118"/>
            <a:ext cx="4572000" cy="579567"/>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Research Focus</a:t>
            </a:r>
          </a:p>
        </p:txBody>
      </p:sp>
      <p:pic>
        <p:nvPicPr>
          <p:cNvPr id="7" name="Picture 2" descr="Home - New Hampshire Housing">
            <a:extLst>
              <a:ext uri="{FF2B5EF4-FFF2-40B4-BE49-F238E27FC236}">
                <a16:creationId xmlns:a16="http://schemas.microsoft.com/office/drawing/2014/main" id="{4D0D7F7F-5331-C86B-BEAA-4D33CB6E31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
            <a:extLst>
              <a:ext uri="{FF2B5EF4-FFF2-40B4-BE49-F238E27FC236}">
                <a16:creationId xmlns:a16="http://schemas.microsoft.com/office/drawing/2014/main" id="{A39609E6-EEA0-6C4A-10B8-5DFE78AF80F7}"/>
              </a:ext>
            </a:extLst>
          </p:cNvPr>
          <p:cNvSpPr txBox="1">
            <a:spLocks/>
          </p:cNvSpPr>
          <p:nvPr/>
        </p:nvSpPr>
        <p:spPr>
          <a:xfrm>
            <a:off x="713232" y="2569579"/>
            <a:ext cx="3328416" cy="3657600"/>
          </a:xfrm>
          <a:prstGeom prst="rect">
            <a:avLst/>
          </a:prstGeom>
          <a:noFill/>
          <a:ln w="12700">
            <a:solidFill>
              <a:srgbClr val="AAC3E8">
                <a:alpha val="99000"/>
              </a:srgbClr>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0" normalizeH="0" baseline="0" noProof="0" dirty="0">
                <a:ln>
                  <a:noFill/>
                </a:ln>
                <a:solidFill>
                  <a:srgbClr val="164A78"/>
                </a:solidFill>
                <a:effectLst/>
                <a:uLnTx/>
                <a:uFillTx/>
                <a:latin typeface="Arial" panose="020B0604020202020204" pitchFamily="34" charset="0"/>
                <a:ea typeface="+mn-ea"/>
                <a:cs typeface="Arial" panose="020B0604020202020204" pitchFamily="34" charset="0"/>
              </a:rPr>
              <a:t>Affordability</a:t>
            </a:r>
          </a:p>
        </p:txBody>
      </p:sp>
      <p:pic>
        <p:nvPicPr>
          <p:cNvPr id="19" name="Picture Placeholder 71" descr="abacus icon">
            <a:extLst>
              <a:ext uri="{FF2B5EF4-FFF2-40B4-BE49-F238E27FC236}">
                <a16:creationId xmlns:a16="http://schemas.microsoft.com/office/drawing/2014/main" id="{95A0FBBE-4599-6FE9-F542-E3CAE56D544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11096" y="2084947"/>
            <a:ext cx="932688" cy="932688"/>
          </a:xfrm>
          <a:prstGeom prst="ellipse">
            <a:avLst/>
          </a:prstGeom>
          <a:solidFill>
            <a:srgbClr val="AAC3E8"/>
          </a:solidFill>
        </p:spPr>
      </p:pic>
      <p:sp>
        <p:nvSpPr>
          <p:cNvPr id="21" name="Text Placeholder 2">
            <a:extLst>
              <a:ext uri="{FF2B5EF4-FFF2-40B4-BE49-F238E27FC236}">
                <a16:creationId xmlns:a16="http://schemas.microsoft.com/office/drawing/2014/main" id="{778F4B3D-35B6-BE06-648A-FC1FE685B5C0}"/>
              </a:ext>
            </a:extLst>
          </p:cNvPr>
          <p:cNvSpPr txBox="1">
            <a:spLocks/>
          </p:cNvSpPr>
          <p:nvPr/>
        </p:nvSpPr>
        <p:spPr>
          <a:xfrm>
            <a:off x="4443984" y="2569579"/>
            <a:ext cx="3328416" cy="3657600"/>
          </a:xfrm>
          <a:prstGeom prst="rect">
            <a:avLst/>
          </a:prstGeom>
          <a:noFill/>
          <a:ln w="12700">
            <a:solidFill>
              <a:srgbClr val="F5CDCE"/>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0" normalizeH="0" baseline="0" noProof="0" dirty="0">
                <a:ln>
                  <a:noFill/>
                </a:ln>
                <a:solidFill>
                  <a:srgbClr val="164A78"/>
                </a:solidFill>
                <a:effectLst/>
                <a:uLnTx/>
                <a:uFillTx/>
                <a:latin typeface="Arial" panose="020B0604020202020204" pitchFamily="34" charset="0"/>
                <a:ea typeface="+mn-ea"/>
                <a:cs typeface="Arial" panose="020B0604020202020204" pitchFamily="34" charset="0"/>
              </a:rPr>
              <a:t>Pre-Approved Plans</a:t>
            </a:r>
          </a:p>
        </p:txBody>
      </p:sp>
      <p:pic>
        <p:nvPicPr>
          <p:cNvPr id="22" name="Picture Placeholder 75">
            <a:extLst>
              <a:ext uri="{FF2B5EF4-FFF2-40B4-BE49-F238E27FC236}">
                <a16:creationId xmlns:a16="http://schemas.microsoft.com/office/drawing/2014/main" id="{D251B3F1-7C2C-790A-BD8C-2B35828C7F9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41848" y="2084947"/>
            <a:ext cx="932688" cy="932688"/>
          </a:xfrm>
          <a:prstGeom prst="ellipse">
            <a:avLst/>
          </a:prstGeom>
          <a:solidFill>
            <a:srgbClr val="F5CDCE"/>
          </a:solidFill>
        </p:spPr>
      </p:pic>
      <p:sp>
        <p:nvSpPr>
          <p:cNvPr id="24" name="Text Placeholder 3">
            <a:extLst>
              <a:ext uri="{FF2B5EF4-FFF2-40B4-BE49-F238E27FC236}">
                <a16:creationId xmlns:a16="http://schemas.microsoft.com/office/drawing/2014/main" id="{4E7FFB68-3529-34FC-5933-AA08D9D0A681}"/>
              </a:ext>
            </a:extLst>
          </p:cNvPr>
          <p:cNvSpPr txBox="1">
            <a:spLocks/>
          </p:cNvSpPr>
          <p:nvPr/>
        </p:nvSpPr>
        <p:spPr>
          <a:xfrm>
            <a:off x="8092440" y="2569579"/>
            <a:ext cx="3328416" cy="3657600"/>
          </a:xfrm>
          <a:prstGeom prst="rect">
            <a:avLst/>
          </a:prstGeom>
          <a:noFill/>
          <a:ln w="12700">
            <a:solidFill>
              <a:srgbClr val="D2D592"/>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800" b="1" i="0" u="none" strike="noStrike" kern="1200" cap="all" spc="0" normalizeH="0" baseline="0" noProof="0" dirty="0">
                <a:ln>
                  <a:noFill/>
                </a:ln>
                <a:solidFill>
                  <a:srgbClr val="164A78"/>
                </a:solidFill>
                <a:effectLst/>
                <a:uLnTx/>
                <a:uFillTx/>
                <a:latin typeface="Arial" panose="020B0604020202020204" pitchFamily="34" charset="0"/>
                <a:ea typeface="+mn-ea"/>
                <a:cs typeface="Arial" panose="020B0604020202020204" pitchFamily="34" charset="0"/>
              </a:rPr>
              <a:t>Design Initiatives</a:t>
            </a:r>
            <a:endParaRPr kumimoji="0" lang="en-US" sz="1800" b="1" i="0" u="none" strike="noStrike" kern="1200" cap="all" spc="0" normalizeH="0" baseline="0" noProof="0" dirty="0">
              <a:ln>
                <a:noFill/>
              </a:ln>
              <a:solidFill>
                <a:srgbClr val="164A78"/>
              </a:solidFill>
              <a:effectLst/>
              <a:uLnTx/>
              <a:uFillTx/>
              <a:latin typeface="Arial" panose="020B0604020202020204" pitchFamily="34" charset="0"/>
              <a:ea typeface="+mn-ea"/>
              <a:cs typeface="Arial" panose="020B0604020202020204" pitchFamily="34" charset="0"/>
            </a:endParaRPr>
          </a:p>
        </p:txBody>
      </p:sp>
      <p:pic>
        <p:nvPicPr>
          <p:cNvPr id="25" name="Picture Placeholder 79" descr="chain link icon">
            <a:extLst>
              <a:ext uri="{FF2B5EF4-FFF2-40B4-BE49-F238E27FC236}">
                <a16:creationId xmlns:a16="http://schemas.microsoft.com/office/drawing/2014/main" id="{AF706832-0A60-8FF8-A329-83C854C625A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290304" y="2084947"/>
            <a:ext cx="932688" cy="932688"/>
          </a:xfrm>
          <a:prstGeom prst="ellipse">
            <a:avLst/>
          </a:prstGeom>
          <a:solidFill>
            <a:srgbClr val="D2D592"/>
          </a:solidFill>
        </p:spPr>
      </p:pic>
      <p:pic>
        <p:nvPicPr>
          <p:cNvPr id="3" name="Graphic 2" descr="Money with solid fill">
            <a:extLst>
              <a:ext uri="{FF2B5EF4-FFF2-40B4-BE49-F238E27FC236}">
                <a16:creationId xmlns:a16="http://schemas.microsoft.com/office/drawing/2014/main" id="{5E7FB80D-60EF-A1E4-97C1-9B3F84596E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3195" y="3840366"/>
            <a:ext cx="2037780" cy="2037780"/>
          </a:xfrm>
          <a:prstGeom prst="rect">
            <a:avLst/>
          </a:prstGeom>
        </p:spPr>
      </p:pic>
      <p:pic>
        <p:nvPicPr>
          <p:cNvPr id="6" name="Graphic 5" descr="List with solid fill">
            <a:extLst>
              <a:ext uri="{FF2B5EF4-FFF2-40B4-BE49-F238E27FC236}">
                <a16:creationId xmlns:a16="http://schemas.microsoft.com/office/drawing/2014/main" id="{DAC99459-936B-2B1E-E8A3-3B790B4C88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23997" y="4045049"/>
            <a:ext cx="1769483" cy="1769483"/>
          </a:xfrm>
          <a:prstGeom prst="rect">
            <a:avLst/>
          </a:prstGeom>
        </p:spPr>
      </p:pic>
      <p:pic>
        <p:nvPicPr>
          <p:cNvPr id="9" name="Graphic 8" descr="Lightbulb and gear with solid fill">
            <a:extLst>
              <a:ext uri="{FF2B5EF4-FFF2-40B4-BE49-F238E27FC236}">
                <a16:creationId xmlns:a16="http://schemas.microsoft.com/office/drawing/2014/main" id="{BFF77992-521E-6FFA-CAE9-20807D3483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47411" y="3886261"/>
            <a:ext cx="1928271" cy="1928271"/>
          </a:xfrm>
          <a:prstGeom prst="rect">
            <a:avLst/>
          </a:prstGeom>
        </p:spPr>
      </p:pic>
    </p:spTree>
    <p:extLst>
      <p:ext uri="{BB962C8B-B14F-4D97-AF65-F5344CB8AC3E}">
        <p14:creationId xmlns:p14="http://schemas.microsoft.com/office/powerpoint/2010/main" val="3089057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4" name="Title 1">
            <a:extLst>
              <a:ext uri="{FF2B5EF4-FFF2-40B4-BE49-F238E27FC236}">
                <a16:creationId xmlns:a16="http://schemas.microsoft.com/office/drawing/2014/main" id="{8A1B6067-D8A1-A2EC-011F-F4C9D0ABA106}"/>
              </a:ext>
            </a:extLst>
          </p:cNvPr>
          <p:cNvSpPr txBox="1">
            <a:spLocks/>
          </p:cNvSpPr>
          <p:nvPr/>
        </p:nvSpPr>
        <p:spPr>
          <a:xfrm>
            <a:off x="914400" y="830118"/>
            <a:ext cx="4572000" cy="579567"/>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Affordability</a:t>
            </a:r>
          </a:p>
        </p:txBody>
      </p:sp>
      <p:pic>
        <p:nvPicPr>
          <p:cNvPr id="7" name="Picture 2" descr="Home - New Hampshire Housing">
            <a:extLst>
              <a:ext uri="{FF2B5EF4-FFF2-40B4-BE49-F238E27FC236}">
                <a16:creationId xmlns:a16="http://schemas.microsoft.com/office/drawing/2014/main" id="{4D0D7F7F-5331-C86B-BEAA-4D33CB6E3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38922B33-5D4D-A1D7-1DEC-8E97722D51FC}"/>
              </a:ext>
            </a:extLst>
          </p:cNvPr>
          <p:cNvSpPr txBox="1">
            <a:spLocks/>
          </p:cNvSpPr>
          <p:nvPr/>
        </p:nvSpPr>
        <p:spPr>
          <a:xfrm>
            <a:off x="713232" y="2569579"/>
            <a:ext cx="3328416" cy="3657600"/>
          </a:xfrm>
          <a:prstGeom prst="rect">
            <a:avLst/>
          </a:prstGeom>
          <a:noFill/>
          <a:ln w="57150">
            <a:solidFill>
              <a:srgbClr val="AAC3E8">
                <a:lumMod val="50000"/>
                <a:alpha val="99000"/>
              </a:srgbClr>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0" normalizeH="0" baseline="0" noProof="0" dirty="0">
                <a:ln>
                  <a:noFill/>
                </a:ln>
                <a:solidFill>
                  <a:srgbClr val="164A78"/>
                </a:solidFill>
                <a:effectLst/>
                <a:uLnTx/>
                <a:uFillTx/>
                <a:latin typeface="Arial" panose="020B0604020202020204" pitchFamily="34" charset="0"/>
                <a:ea typeface="+mn-ea"/>
                <a:cs typeface="Arial" panose="020B0604020202020204" pitchFamily="34" charset="0"/>
              </a:rPr>
              <a:t>Affordability</a:t>
            </a:r>
          </a:p>
        </p:txBody>
      </p:sp>
      <p:pic>
        <p:nvPicPr>
          <p:cNvPr id="3" name="Picture Placeholder 71" descr="abacus icon">
            <a:extLst>
              <a:ext uri="{FF2B5EF4-FFF2-40B4-BE49-F238E27FC236}">
                <a16:creationId xmlns:a16="http://schemas.microsoft.com/office/drawing/2014/main" id="{ADFB86D6-A1C9-ADB8-8CC9-0CA8B8888DE1}"/>
              </a:ext>
            </a:extLst>
          </p:cNvPr>
          <p:cNvPicPr>
            <a:picLocks noChangeAspect="1"/>
          </p:cNvPicPr>
          <p:nvPr/>
        </p:nvPicPr>
        <p:blipFill rotWithShape="1">
          <a:blip r:embed="rId3"/>
          <a:srcRect/>
          <a:stretch/>
        </p:blipFill>
        <p:spPr>
          <a:xfrm>
            <a:off x="1911096" y="2084947"/>
            <a:ext cx="932688" cy="932688"/>
          </a:xfrm>
          <a:prstGeom prst="ellipse">
            <a:avLst/>
          </a:prstGeom>
          <a:solidFill>
            <a:srgbClr val="AAC3E8"/>
          </a:solidFill>
        </p:spPr>
      </p:pic>
      <p:sp>
        <p:nvSpPr>
          <p:cNvPr id="5" name="Text Placeholder 5">
            <a:extLst>
              <a:ext uri="{FF2B5EF4-FFF2-40B4-BE49-F238E27FC236}">
                <a16:creationId xmlns:a16="http://schemas.microsoft.com/office/drawing/2014/main" id="{9426C9E2-E02D-2CA9-4DAB-28E1C81B2935}"/>
              </a:ext>
            </a:extLst>
          </p:cNvPr>
          <p:cNvSpPr txBox="1">
            <a:spLocks/>
          </p:cNvSpPr>
          <p:nvPr/>
        </p:nvSpPr>
        <p:spPr>
          <a:xfrm>
            <a:off x="943337" y="3588156"/>
            <a:ext cx="2997843" cy="2465408"/>
          </a:xfrm>
          <a:prstGeom prst="rect">
            <a:avLst/>
          </a:prstGeom>
          <a:noFill/>
        </p:spPr>
        <p:txBody>
          <a:bodyPr lIns="91440" rIns="91440" anchor="t">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164A78"/>
                </a:solidFill>
                <a:effectLst/>
                <a:uLnTx/>
                <a:uFillTx/>
                <a:latin typeface="Arial"/>
                <a:ea typeface="+mn-ea"/>
                <a:cs typeface="+mn-cs"/>
              </a:rPr>
              <a:t>Barnstable</a:t>
            </a:r>
            <a:r>
              <a:rPr kumimoji="0" lang="en-US" sz="1500" b="0" i="0" u="none" strike="noStrike" kern="1200" cap="none" spc="0" normalizeH="0" baseline="0" noProof="0" dirty="0">
                <a:ln>
                  <a:noFill/>
                </a:ln>
                <a:solidFill>
                  <a:srgbClr val="164A78"/>
                </a:solidFill>
                <a:effectLst/>
                <a:uLnTx/>
                <a:uFillTx/>
                <a:latin typeface="Arial"/>
                <a:ea typeface="+mn-ea"/>
                <a:cs typeface="+mn-cs"/>
              </a:rPr>
              <a:t> – Loan Program Designed to Give Amnesty  to Informal Existing Units</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164A78"/>
                </a:solidFill>
                <a:effectLst/>
                <a:uLnTx/>
                <a:uFillTx/>
                <a:latin typeface="Arial"/>
                <a:ea typeface="+mn-ea"/>
                <a:cs typeface="+mn-cs"/>
              </a:rPr>
              <a:t>Boston</a:t>
            </a:r>
            <a:r>
              <a:rPr kumimoji="0" lang="en-US" sz="1500" b="0" i="0" u="none" strike="noStrike" kern="1200" cap="none" spc="0" normalizeH="0" baseline="0" noProof="0" dirty="0">
                <a:ln>
                  <a:noFill/>
                </a:ln>
                <a:solidFill>
                  <a:srgbClr val="164A78"/>
                </a:solidFill>
                <a:effectLst/>
                <a:uLnTx/>
                <a:uFillTx/>
                <a:latin typeface="Arial"/>
                <a:ea typeface="+mn-ea"/>
                <a:cs typeface="+mn-cs"/>
              </a:rPr>
              <a:t> – Loan Program Designed to Support Piloted Zoning Changes.</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164A78"/>
                </a:solidFill>
                <a:effectLst/>
                <a:uLnTx/>
                <a:uFillTx/>
                <a:latin typeface="Arial"/>
                <a:ea typeface="+mn-ea"/>
                <a:cs typeface="+mn-cs"/>
              </a:rPr>
              <a:t>California</a:t>
            </a:r>
            <a:r>
              <a:rPr kumimoji="0" lang="en-US" sz="1500" b="0" i="0" u="none" strike="noStrike" kern="1200" cap="none" spc="0" normalizeH="0" baseline="0" noProof="0" dirty="0">
                <a:ln>
                  <a:noFill/>
                </a:ln>
                <a:solidFill>
                  <a:srgbClr val="164A78"/>
                </a:solidFill>
                <a:effectLst/>
                <a:uLnTx/>
                <a:uFillTx/>
                <a:latin typeface="Arial"/>
                <a:ea typeface="+mn-ea"/>
                <a:cs typeface="+mn-cs"/>
              </a:rPr>
              <a:t> – Grant Program to Boost ADUs as an </a:t>
            </a:r>
            <a:r>
              <a:rPr lang="en-US" dirty="0">
                <a:solidFill>
                  <a:srgbClr val="164A78"/>
                </a:solidFill>
                <a:latin typeface="Arial"/>
              </a:rPr>
              <a:t>A</a:t>
            </a:r>
            <a:r>
              <a:rPr kumimoji="0" lang="en-US" sz="1500" b="0" i="0" u="none" strike="noStrike" kern="1200" cap="none" spc="0" normalizeH="0" baseline="0" noProof="0" dirty="0" err="1">
                <a:ln>
                  <a:noFill/>
                </a:ln>
                <a:solidFill>
                  <a:srgbClr val="164A78"/>
                </a:solidFill>
                <a:effectLst/>
                <a:uLnTx/>
                <a:uFillTx/>
                <a:latin typeface="Arial"/>
                <a:ea typeface="+mn-ea"/>
                <a:cs typeface="+mn-cs"/>
              </a:rPr>
              <a:t>ffordable</a:t>
            </a:r>
            <a:r>
              <a:rPr kumimoji="0" lang="en-US" sz="1500" b="0" i="0" u="none" strike="noStrike" kern="1200" cap="none" spc="0" normalizeH="0" baseline="0" noProof="0" dirty="0">
                <a:ln>
                  <a:noFill/>
                </a:ln>
                <a:solidFill>
                  <a:srgbClr val="164A78"/>
                </a:solidFill>
                <a:effectLst/>
                <a:uLnTx/>
                <a:uFillTx/>
                <a:latin typeface="Arial"/>
                <a:ea typeface="+mn-ea"/>
                <a:cs typeface="+mn-cs"/>
              </a:rPr>
              <a:t> Housing Solution</a:t>
            </a:r>
          </a:p>
        </p:txBody>
      </p:sp>
      <p:sp>
        <p:nvSpPr>
          <p:cNvPr id="6" name="Text Placeholder 2">
            <a:extLst>
              <a:ext uri="{FF2B5EF4-FFF2-40B4-BE49-F238E27FC236}">
                <a16:creationId xmlns:a16="http://schemas.microsoft.com/office/drawing/2014/main" id="{F2A901D0-AC17-F2CF-F6D5-CBE93D72124E}"/>
              </a:ext>
            </a:extLst>
          </p:cNvPr>
          <p:cNvSpPr txBox="1">
            <a:spLocks/>
          </p:cNvSpPr>
          <p:nvPr/>
        </p:nvSpPr>
        <p:spPr>
          <a:xfrm>
            <a:off x="4443984" y="2569579"/>
            <a:ext cx="3328416" cy="3657600"/>
          </a:xfrm>
          <a:prstGeom prst="rect">
            <a:avLst/>
          </a:prstGeom>
          <a:noFill/>
          <a:ln w="12700">
            <a:solidFill>
              <a:srgbClr val="F5CDCE"/>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0" normalizeH="0" baseline="0" noProof="0">
                <a:ln>
                  <a:noFill/>
                </a:ln>
                <a:solidFill>
                  <a:srgbClr val="F5CDCE"/>
                </a:solidFill>
                <a:effectLst/>
                <a:uLnTx/>
                <a:uFillTx/>
                <a:latin typeface="Arial" panose="020B0604020202020204" pitchFamily="34" charset="0"/>
                <a:ea typeface="+mn-ea"/>
                <a:cs typeface="Arial" panose="020B0604020202020204" pitchFamily="34" charset="0"/>
              </a:rPr>
              <a:t>Pre-Approved Plans</a:t>
            </a:r>
            <a:endParaRPr kumimoji="0" lang="en-US" sz="1800" b="1" i="0" u="none" strike="noStrike" kern="1200" cap="all" spc="0" normalizeH="0" baseline="0" noProof="0" dirty="0">
              <a:ln>
                <a:noFill/>
              </a:ln>
              <a:solidFill>
                <a:srgbClr val="F5CDCE"/>
              </a:solidFill>
              <a:effectLst/>
              <a:uLnTx/>
              <a:uFillTx/>
              <a:latin typeface="Arial" panose="020B0604020202020204" pitchFamily="34" charset="0"/>
              <a:ea typeface="+mn-ea"/>
              <a:cs typeface="Arial" panose="020B0604020202020204" pitchFamily="34" charset="0"/>
            </a:endParaRPr>
          </a:p>
        </p:txBody>
      </p:sp>
      <p:pic>
        <p:nvPicPr>
          <p:cNvPr id="8" name="Picture Placeholder 75">
            <a:extLst>
              <a:ext uri="{FF2B5EF4-FFF2-40B4-BE49-F238E27FC236}">
                <a16:creationId xmlns:a16="http://schemas.microsoft.com/office/drawing/2014/main" id="{3DB48B84-CE9D-C347-F429-2726D1EC0DFA}"/>
              </a:ext>
            </a:extLst>
          </p:cNvPr>
          <p:cNvPicPr>
            <a:picLocks noChangeAspect="1"/>
          </p:cNvPicPr>
          <p:nvPr/>
        </p:nvPicPr>
        <p:blipFill rotWithShape="1">
          <a:blip r:embed="rId4"/>
          <a:srcRect/>
          <a:stretch/>
        </p:blipFill>
        <p:spPr>
          <a:xfrm>
            <a:off x="5641848" y="2084947"/>
            <a:ext cx="932688" cy="932688"/>
          </a:xfrm>
          <a:prstGeom prst="ellipse">
            <a:avLst/>
          </a:prstGeom>
          <a:solidFill>
            <a:srgbClr val="F5CDCE"/>
          </a:solidFill>
        </p:spPr>
      </p:pic>
      <p:sp>
        <p:nvSpPr>
          <p:cNvPr id="9" name="Text Placeholder 6">
            <a:extLst>
              <a:ext uri="{FF2B5EF4-FFF2-40B4-BE49-F238E27FC236}">
                <a16:creationId xmlns:a16="http://schemas.microsoft.com/office/drawing/2014/main" id="{18E194C2-D058-8A34-A7C0-D3C0CFADF435}"/>
              </a:ext>
            </a:extLst>
          </p:cNvPr>
          <p:cNvSpPr txBox="1">
            <a:spLocks/>
          </p:cNvSpPr>
          <p:nvPr/>
        </p:nvSpPr>
        <p:spPr>
          <a:xfrm>
            <a:off x="4722875" y="3588156"/>
            <a:ext cx="2916415" cy="2465408"/>
          </a:xfrm>
          <a:prstGeom prst="rect">
            <a:avLst/>
          </a:prstGeom>
          <a:noFill/>
        </p:spPr>
        <p:txBody>
          <a:bodyPr lIns="91440" rIns="91440" anchor="t">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5CDCE"/>
                </a:solidFill>
                <a:effectLst/>
                <a:uLnTx/>
                <a:uFillTx/>
                <a:latin typeface="Arial"/>
                <a:ea typeface="+mn-ea"/>
                <a:cs typeface="+mn-cs"/>
              </a:rPr>
              <a:t>Eugene – Created ADU Plans &amp; Pre-Approved the Plans for Public Use</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5CDCE"/>
                </a:solidFill>
                <a:effectLst/>
                <a:uLnTx/>
                <a:uFillTx/>
                <a:latin typeface="Arial"/>
                <a:ea typeface="+mn-ea"/>
                <a:cs typeface="+mn-cs"/>
              </a:rPr>
              <a:t>Chico - Purchased ADU Plans &amp; Pre-Approved the Plans for Public Use</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5CDCE"/>
                </a:solidFill>
                <a:effectLst/>
                <a:uLnTx/>
                <a:uFillTx/>
                <a:latin typeface="Arial"/>
                <a:ea typeface="+mn-ea"/>
                <a:cs typeface="+mn-cs"/>
              </a:rPr>
              <a:t>Seattle -  Solicited ADU Plans for Pre-Approval &amp; Arranged for Licensed Use</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164A78"/>
              </a:solidFill>
              <a:effectLst/>
              <a:uLnTx/>
              <a:uFillTx/>
              <a:latin typeface="Arial"/>
              <a:ea typeface="+mn-ea"/>
              <a:cs typeface="+mn-cs"/>
            </a:endParaRPr>
          </a:p>
        </p:txBody>
      </p:sp>
      <p:sp>
        <p:nvSpPr>
          <p:cNvPr id="10" name="Text Placeholder 3">
            <a:extLst>
              <a:ext uri="{FF2B5EF4-FFF2-40B4-BE49-F238E27FC236}">
                <a16:creationId xmlns:a16="http://schemas.microsoft.com/office/drawing/2014/main" id="{476729B9-4292-796F-88A2-0FD76F70C703}"/>
              </a:ext>
            </a:extLst>
          </p:cNvPr>
          <p:cNvSpPr txBox="1">
            <a:spLocks/>
          </p:cNvSpPr>
          <p:nvPr/>
        </p:nvSpPr>
        <p:spPr>
          <a:xfrm>
            <a:off x="8092440" y="2569579"/>
            <a:ext cx="3328416" cy="3657600"/>
          </a:xfrm>
          <a:prstGeom prst="rect">
            <a:avLst/>
          </a:prstGeom>
          <a:noFill/>
          <a:ln w="12700">
            <a:solidFill>
              <a:srgbClr val="D2D592"/>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800" b="1" i="0" u="none" strike="noStrike" kern="1200" cap="all" spc="0" normalizeH="0" baseline="0" noProof="0">
                <a:ln>
                  <a:noFill/>
                </a:ln>
                <a:solidFill>
                  <a:srgbClr val="D2D592">
                    <a:lumMod val="60000"/>
                    <a:lumOff val="40000"/>
                  </a:srgbClr>
                </a:solidFill>
                <a:effectLst/>
                <a:uLnTx/>
                <a:uFillTx/>
                <a:latin typeface="Arial" panose="020B0604020202020204" pitchFamily="34" charset="0"/>
                <a:ea typeface="+mn-ea"/>
                <a:cs typeface="Arial" panose="020B0604020202020204" pitchFamily="34" charset="0"/>
              </a:rPr>
              <a:t>Design Initiatives</a:t>
            </a:r>
            <a:endParaRPr kumimoji="0" lang="en-US" sz="1800" b="1" i="0" u="none" strike="noStrike" kern="1200" cap="all" spc="0" normalizeH="0" baseline="0" noProof="0" dirty="0">
              <a:ln>
                <a:noFill/>
              </a:ln>
              <a:solidFill>
                <a:srgbClr val="D2D592">
                  <a:lumMod val="60000"/>
                  <a:lumOff val="40000"/>
                </a:srgbClr>
              </a:solidFill>
              <a:effectLst/>
              <a:uLnTx/>
              <a:uFillTx/>
              <a:latin typeface="Arial" panose="020B0604020202020204" pitchFamily="34" charset="0"/>
              <a:ea typeface="+mn-ea"/>
              <a:cs typeface="Arial" panose="020B0604020202020204" pitchFamily="34" charset="0"/>
            </a:endParaRPr>
          </a:p>
        </p:txBody>
      </p:sp>
      <p:pic>
        <p:nvPicPr>
          <p:cNvPr id="11" name="Picture Placeholder 79" descr="chain link icon">
            <a:extLst>
              <a:ext uri="{FF2B5EF4-FFF2-40B4-BE49-F238E27FC236}">
                <a16:creationId xmlns:a16="http://schemas.microsoft.com/office/drawing/2014/main" id="{4F11C085-6626-18DE-672A-CD0808CB2C63}"/>
              </a:ext>
            </a:extLst>
          </p:cNvPr>
          <p:cNvPicPr>
            <a:picLocks noChangeAspect="1"/>
          </p:cNvPicPr>
          <p:nvPr/>
        </p:nvPicPr>
        <p:blipFill rotWithShape="1">
          <a:blip r:embed="rId5"/>
          <a:srcRect t="85" b="85"/>
          <a:stretch/>
        </p:blipFill>
        <p:spPr>
          <a:xfrm>
            <a:off x="9290304" y="2084947"/>
            <a:ext cx="932688" cy="932688"/>
          </a:xfrm>
          <a:prstGeom prst="ellipse">
            <a:avLst/>
          </a:prstGeom>
          <a:solidFill>
            <a:srgbClr val="D2D592"/>
          </a:solidFill>
        </p:spPr>
      </p:pic>
      <p:sp>
        <p:nvSpPr>
          <p:cNvPr id="12" name="Text Placeholder 7">
            <a:extLst>
              <a:ext uri="{FF2B5EF4-FFF2-40B4-BE49-F238E27FC236}">
                <a16:creationId xmlns:a16="http://schemas.microsoft.com/office/drawing/2014/main" id="{F6EC034D-DF43-9649-A89F-43E4B37105BF}"/>
              </a:ext>
            </a:extLst>
          </p:cNvPr>
          <p:cNvSpPr txBox="1">
            <a:spLocks/>
          </p:cNvSpPr>
          <p:nvPr/>
        </p:nvSpPr>
        <p:spPr>
          <a:xfrm>
            <a:off x="8371331" y="3588156"/>
            <a:ext cx="2877331" cy="2465408"/>
          </a:xfrm>
          <a:prstGeom prst="rect">
            <a:avLst/>
          </a:prstGeom>
          <a:noFill/>
        </p:spPr>
        <p:txBody>
          <a:bodyPr lIns="91440" rIns="91440" anchor="t">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D2D592">
                    <a:lumMod val="60000"/>
                    <a:lumOff val="40000"/>
                  </a:srgbClr>
                </a:solidFill>
                <a:effectLst/>
                <a:uLnTx/>
                <a:uFillTx/>
                <a:latin typeface="Arial"/>
                <a:ea typeface="+mn-ea"/>
                <a:cs typeface="+mn-cs"/>
              </a:rPr>
              <a:t>Los Angeles – Community Design Organization Uses ADUs for Public Discourse</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D2D592">
                    <a:lumMod val="60000"/>
                    <a:lumOff val="40000"/>
                  </a:srgbClr>
                </a:solidFill>
                <a:effectLst/>
                <a:uLnTx/>
                <a:uFillTx/>
                <a:latin typeface="Arial"/>
                <a:ea typeface="+mn-ea"/>
                <a:cs typeface="+mn-cs"/>
              </a:rPr>
              <a:t>Houston – Planning Dept. Hosts ADU Competition to Engage the Public</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D2D592">
                    <a:lumMod val="60000"/>
                    <a:lumOff val="40000"/>
                  </a:srgbClr>
                </a:solidFill>
                <a:effectLst/>
                <a:uLnTx/>
                <a:uFillTx/>
                <a:latin typeface="Arial"/>
                <a:ea typeface="+mn-ea"/>
                <a:cs typeface="+mn-cs"/>
              </a:rPr>
              <a:t>Salt Lake – City Partners with AIA to Host Design Competition for New Ideas</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164A78"/>
              </a:solidFill>
              <a:effectLst/>
              <a:uLnTx/>
              <a:uFillTx/>
              <a:latin typeface="Arial"/>
              <a:ea typeface="+mn-ea"/>
              <a:cs typeface="+mn-cs"/>
            </a:endParaRP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164A78"/>
              </a:solidFill>
              <a:effectLst/>
              <a:uLnTx/>
              <a:uFillTx/>
              <a:latin typeface="Arial"/>
              <a:ea typeface="+mn-ea"/>
              <a:cs typeface="+mn-cs"/>
            </a:endParaRPr>
          </a:p>
        </p:txBody>
      </p:sp>
    </p:spTree>
    <p:extLst>
      <p:ext uri="{BB962C8B-B14F-4D97-AF65-F5344CB8AC3E}">
        <p14:creationId xmlns:p14="http://schemas.microsoft.com/office/powerpoint/2010/main" val="288754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4" name="Title 1">
            <a:extLst>
              <a:ext uri="{FF2B5EF4-FFF2-40B4-BE49-F238E27FC236}">
                <a16:creationId xmlns:a16="http://schemas.microsoft.com/office/drawing/2014/main" id="{8A1B6067-D8A1-A2EC-011F-F4C9D0ABA106}"/>
              </a:ext>
            </a:extLst>
          </p:cNvPr>
          <p:cNvSpPr txBox="1">
            <a:spLocks/>
          </p:cNvSpPr>
          <p:nvPr/>
        </p:nvSpPr>
        <p:spPr>
          <a:xfrm>
            <a:off x="914400" y="830118"/>
            <a:ext cx="4572000" cy="579567"/>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Barnstable, MA</a:t>
            </a:r>
          </a:p>
        </p:txBody>
      </p:sp>
      <p:pic>
        <p:nvPicPr>
          <p:cNvPr id="7" name="Picture 2" descr="Home - New Hampshire Housing">
            <a:extLst>
              <a:ext uri="{FF2B5EF4-FFF2-40B4-BE49-F238E27FC236}">
                <a16:creationId xmlns:a16="http://schemas.microsoft.com/office/drawing/2014/main" id="{4D0D7F7F-5331-C86B-BEAA-4D33CB6E3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3418FE-4703-D254-EF10-63DA975AB2AA}"/>
              </a:ext>
            </a:extLst>
          </p:cNvPr>
          <p:cNvSpPr txBox="1"/>
          <p:nvPr/>
        </p:nvSpPr>
        <p:spPr>
          <a:xfrm>
            <a:off x="914400" y="1697161"/>
            <a:ext cx="4572000" cy="4196020"/>
          </a:xfrm>
          <a:prstGeom prst="rect">
            <a:avLst/>
          </a:prstGeom>
          <a:noFill/>
        </p:spPr>
        <p:txBody>
          <a:bodyPr wrap="square">
            <a:spAutoFit/>
          </a:bodyPr>
          <a:lstStyle/>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64A78"/>
                </a:solidFill>
                <a:effectLst/>
                <a:uLnTx/>
                <a:uFillTx/>
                <a:latin typeface="Arial Black" panose="020B0A04020102020204" pitchFamily="34" charset="0"/>
              </a:rPr>
              <a:t>Goal:</a:t>
            </a:r>
          </a:p>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64A78"/>
                </a:solidFill>
                <a:effectLst/>
                <a:uLnTx/>
                <a:uFillTx/>
                <a:latin typeface="Arial"/>
                <a:ea typeface="+mn-ea"/>
                <a:cs typeface="+mn-cs"/>
              </a:rPr>
              <a:t>“…to provide an opportunity to bring into compliance many of the currently unpermitted accessory apartments and apartment units ….”</a:t>
            </a:r>
          </a:p>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164A78"/>
              </a:solidFill>
              <a:effectLst/>
              <a:uLnTx/>
              <a:uFillTx/>
              <a:latin typeface="Arial"/>
              <a:ea typeface="+mn-ea"/>
              <a:cs typeface="+mn-cs"/>
            </a:endParaRPr>
          </a:p>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sz="2400" dirty="0">
                <a:solidFill>
                  <a:srgbClr val="164A78"/>
                </a:solidFill>
                <a:latin typeface="Arial Black" panose="020B0A04020102020204" pitchFamily="34" charset="0"/>
              </a:rPr>
              <a:t>And to…</a:t>
            </a:r>
          </a:p>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endParaRPr lang="en-US" sz="1400" dirty="0">
              <a:solidFill>
                <a:srgbClr val="164A78"/>
              </a:solidFill>
              <a:latin typeface="Arial"/>
            </a:endParaRPr>
          </a:p>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sz="2400" dirty="0">
                <a:solidFill>
                  <a:srgbClr val="164A78"/>
                </a:solidFill>
                <a:latin typeface="Arial"/>
              </a:rPr>
              <a:t>“… </a:t>
            </a:r>
            <a:r>
              <a:rPr kumimoji="0" lang="en-US" sz="2400" b="0" i="0" u="none" strike="noStrike" kern="1200" cap="none" spc="0" normalizeH="0" baseline="0" noProof="0" dirty="0">
                <a:ln>
                  <a:noFill/>
                </a:ln>
                <a:solidFill>
                  <a:srgbClr val="164A78"/>
                </a:solidFill>
                <a:effectLst/>
                <a:uLnTx/>
                <a:uFillTx/>
                <a:latin typeface="Arial"/>
                <a:ea typeface="+mn-ea"/>
                <a:cs typeface="+mn-cs"/>
              </a:rPr>
              <a:t>allow the construction of affordable housing.”</a:t>
            </a:r>
          </a:p>
        </p:txBody>
      </p:sp>
      <p:sp>
        <p:nvSpPr>
          <p:cNvPr id="11" name="Content Placeholder 2">
            <a:extLst>
              <a:ext uri="{FF2B5EF4-FFF2-40B4-BE49-F238E27FC236}">
                <a16:creationId xmlns:a16="http://schemas.microsoft.com/office/drawing/2014/main" id="{D5377F21-1CFD-790D-FD32-40724F6A7CC0}"/>
              </a:ext>
            </a:extLst>
          </p:cNvPr>
          <p:cNvSpPr txBox="1">
            <a:spLocks/>
          </p:cNvSpPr>
          <p:nvPr/>
        </p:nvSpPr>
        <p:spPr>
          <a:xfrm>
            <a:off x="5929468" y="2310280"/>
            <a:ext cx="5946159" cy="138140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solidFill>
                  <a:srgbClr val="164A78"/>
                </a:solidFill>
                <a:latin typeface="Arial"/>
              </a:rPr>
              <a:t>Eligibility – Permit / Lease / Income</a:t>
            </a:r>
          </a:p>
          <a:p>
            <a:pPr marL="285750" indent="-285750">
              <a:buFont typeface="Arial" panose="020B0604020202020204" pitchFamily="34" charset="0"/>
              <a:buChar char="•"/>
            </a:pPr>
            <a:r>
              <a:rPr lang="en-US" sz="1800" dirty="0">
                <a:solidFill>
                  <a:srgbClr val="164A78"/>
                </a:solidFill>
                <a:latin typeface="Arial"/>
              </a:rPr>
              <a:t>Loan Terms – Contract / Lien / 0% Deferred</a:t>
            </a:r>
          </a:p>
          <a:p>
            <a:pPr marL="285750" indent="-285750">
              <a:buFont typeface="Arial" panose="020B0604020202020204" pitchFamily="34" charset="0"/>
              <a:buChar char="•"/>
            </a:pPr>
            <a:r>
              <a:rPr lang="en-US" sz="1800" dirty="0">
                <a:solidFill>
                  <a:srgbClr val="164A78"/>
                </a:solidFill>
                <a:latin typeface="Arial"/>
              </a:rPr>
              <a:t>Expenses – Code Compliance / Three Quotes</a:t>
            </a:r>
          </a:p>
          <a:p>
            <a:pPr marL="285750" indent="-285750">
              <a:buFont typeface="Arial" panose="020B0604020202020204" pitchFamily="34" charset="0"/>
              <a:buChar char="•"/>
            </a:pPr>
            <a:r>
              <a:rPr lang="en-US" sz="1800" dirty="0">
                <a:solidFill>
                  <a:srgbClr val="164A78"/>
                </a:solidFill>
                <a:latin typeface="Arial"/>
              </a:rPr>
              <a:t>Monitoring – Fair &amp; Open Rental / Income / Lease</a:t>
            </a:r>
          </a:p>
          <a:p>
            <a:endParaRPr lang="en-US" dirty="0">
              <a:solidFill>
                <a:srgbClr val="164A78"/>
              </a:solidFill>
              <a:latin typeface="Arial"/>
            </a:endParaRPr>
          </a:p>
        </p:txBody>
      </p:sp>
      <p:sp>
        <p:nvSpPr>
          <p:cNvPr id="12" name="Title 1">
            <a:extLst>
              <a:ext uri="{FF2B5EF4-FFF2-40B4-BE49-F238E27FC236}">
                <a16:creationId xmlns:a16="http://schemas.microsoft.com/office/drawing/2014/main" id="{4F24FB33-7C34-C9FB-F56B-9E30F53D8C08}"/>
              </a:ext>
            </a:extLst>
          </p:cNvPr>
          <p:cNvSpPr txBox="1">
            <a:spLocks/>
          </p:cNvSpPr>
          <p:nvPr/>
        </p:nvSpPr>
        <p:spPr>
          <a:xfrm>
            <a:off x="5724108" y="1697161"/>
            <a:ext cx="5059487" cy="54912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sz="3200" dirty="0">
                <a:solidFill>
                  <a:srgbClr val="164A78"/>
                </a:solidFill>
                <a:latin typeface="Arial Black"/>
              </a:rPr>
              <a:t>The Loan Program</a:t>
            </a:r>
          </a:p>
        </p:txBody>
      </p:sp>
      <p:pic>
        <p:nvPicPr>
          <p:cNvPr id="14" name="Picture 13">
            <a:extLst>
              <a:ext uri="{FF2B5EF4-FFF2-40B4-BE49-F238E27FC236}">
                <a16:creationId xmlns:a16="http://schemas.microsoft.com/office/drawing/2014/main" id="{0BDDD434-5B5B-E319-DBD8-0867935E884B}"/>
              </a:ext>
            </a:extLst>
          </p:cNvPr>
          <p:cNvPicPr>
            <a:picLocks noChangeAspect="1"/>
          </p:cNvPicPr>
          <p:nvPr/>
        </p:nvPicPr>
        <p:blipFill>
          <a:blip r:embed="rId3"/>
          <a:stretch>
            <a:fillRect/>
          </a:stretch>
        </p:blipFill>
        <p:spPr>
          <a:xfrm flipH="1">
            <a:off x="7080312" y="3811487"/>
            <a:ext cx="3018599" cy="1843639"/>
          </a:xfrm>
          <a:prstGeom prst="rect">
            <a:avLst/>
          </a:prstGeom>
        </p:spPr>
      </p:pic>
    </p:spTree>
    <p:extLst>
      <p:ext uri="{BB962C8B-B14F-4D97-AF65-F5344CB8AC3E}">
        <p14:creationId xmlns:p14="http://schemas.microsoft.com/office/powerpoint/2010/main" val="1586326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4" name="Title 1">
            <a:extLst>
              <a:ext uri="{FF2B5EF4-FFF2-40B4-BE49-F238E27FC236}">
                <a16:creationId xmlns:a16="http://schemas.microsoft.com/office/drawing/2014/main" id="{8A1B6067-D8A1-A2EC-011F-F4C9D0ABA106}"/>
              </a:ext>
            </a:extLst>
          </p:cNvPr>
          <p:cNvSpPr txBox="1">
            <a:spLocks/>
          </p:cNvSpPr>
          <p:nvPr/>
        </p:nvSpPr>
        <p:spPr>
          <a:xfrm>
            <a:off x="914400" y="830118"/>
            <a:ext cx="4572000" cy="579567"/>
          </a:xfrm>
          <a:prstGeom prst="rect">
            <a:avLst/>
          </a:prstGeom>
        </p:spPr>
        <p:txBody>
          <a:bodyPr lIns="0" tIns="0" rIns="0" bIns="0" anchor="t" anchorCtr="0">
            <a:normAutofit fontScale="92500"/>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Pre-Approved Plans</a:t>
            </a:r>
          </a:p>
        </p:txBody>
      </p:sp>
      <p:pic>
        <p:nvPicPr>
          <p:cNvPr id="7" name="Picture 2" descr="Home - New Hampshire Housing">
            <a:extLst>
              <a:ext uri="{FF2B5EF4-FFF2-40B4-BE49-F238E27FC236}">
                <a16:creationId xmlns:a16="http://schemas.microsoft.com/office/drawing/2014/main" id="{4D0D7F7F-5331-C86B-BEAA-4D33CB6E3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
            <a:extLst>
              <a:ext uri="{FF2B5EF4-FFF2-40B4-BE49-F238E27FC236}">
                <a16:creationId xmlns:a16="http://schemas.microsoft.com/office/drawing/2014/main" id="{018D8B49-C713-900E-D533-AB46E4260D46}"/>
              </a:ext>
            </a:extLst>
          </p:cNvPr>
          <p:cNvSpPr txBox="1">
            <a:spLocks/>
          </p:cNvSpPr>
          <p:nvPr/>
        </p:nvSpPr>
        <p:spPr>
          <a:xfrm>
            <a:off x="635508" y="2569579"/>
            <a:ext cx="3328416" cy="3657600"/>
          </a:xfrm>
          <a:prstGeom prst="rect">
            <a:avLst/>
          </a:prstGeom>
          <a:noFill/>
          <a:ln w="12700">
            <a:solidFill>
              <a:srgbClr val="AAC3E8">
                <a:alpha val="99000"/>
              </a:srgbClr>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0" normalizeH="0" baseline="0" noProof="0" dirty="0">
                <a:ln>
                  <a:noFill/>
                </a:ln>
                <a:solidFill>
                  <a:srgbClr val="AAC3E8">
                    <a:lumMod val="60000"/>
                    <a:lumOff val="40000"/>
                  </a:srgbClr>
                </a:solidFill>
                <a:effectLst/>
                <a:uLnTx/>
                <a:uFillTx/>
                <a:latin typeface="Arial" panose="020B0604020202020204" pitchFamily="34" charset="0"/>
                <a:ea typeface="+mn-ea"/>
                <a:cs typeface="Arial" panose="020B0604020202020204" pitchFamily="34" charset="0"/>
              </a:rPr>
              <a:t>Affordability</a:t>
            </a:r>
          </a:p>
        </p:txBody>
      </p:sp>
      <p:pic>
        <p:nvPicPr>
          <p:cNvPr id="14" name="Picture Placeholder 71" descr="abacus icon">
            <a:extLst>
              <a:ext uri="{FF2B5EF4-FFF2-40B4-BE49-F238E27FC236}">
                <a16:creationId xmlns:a16="http://schemas.microsoft.com/office/drawing/2014/main" id="{42858B0E-ADE2-D457-09A0-2834C05CF163}"/>
              </a:ext>
            </a:extLst>
          </p:cNvPr>
          <p:cNvPicPr>
            <a:picLocks noChangeAspect="1"/>
          </p:cNvPicPr>
          <p:nvPr/>
        </p:nvPicPr>
        <p:blipFill rotWithShape="1">
          <a:blip r:embed="rId3"/>
          <a:srcRect/>
          <a:stretch/>
        </p:blipFill>
        <p:spPr>
          <a:xfrm>
            <a:off x="1911096" y="2084947"/>
            <a:ext cx="932688" cy="932688"/>
          </a:xfrm>
          <a:prstGeom prst="ellipse">
            <a:avLst/>
          </a:prstGeom>
          <a:solidFill>
            <a:srgbClr val="AAC3E8"/>
          </a:solidFill>
        </p:spPr>
      </p:pic>
      <p:sp>
        <p:nvSpPr>
          <p:cNvPr id="16" name="Text Placeholder 5">
            <a:extLst>
              <a:ext uri="{FF2B5EF4-FFF2-40B4-BE49-F238E27FC236}">
                <a16:creationId xmlns:a16="http://schemas.microsoft.com/office/drawing/2014/main" id="{C3EFA665-DB3B-A989-910C-FA321FC6639F}"/>
              </a:ext>
            </a:extLst>
          </p:cNvPr>
          <p:cNvSpPr txBox="1">
            <a:spLocks/>
          </p:cNvSpPr>
          <p:nvPr/>
        </p:nvSpPr>
        <p:spPr>
          <a:xfrm>
            <a:off x="943337" y="3588156"/>
            <a:ext cx="3015205" cy="2465408"/>
          </a:xfrm>
          <a:prstGeom prst="rect">
            <a:avLst/>
          </a:prstGeom>
          <a:noFill/>
        </p:spPr>
        <p:txBody>
          <a:bodyPr lIns="91440" rIns="91440" anchor="t">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AAC3E8">
                    <a:lumMod val="60000"/>
                    <a:lumOff val="40000"/>
                  </a:srgbClr>
                </a:solidFill>
                <a:effectLst/>
                <a:uLnTx/>
                <a:uFillTx/>
                <a:latin typeface="Arial"/>
                <a:ea typeface="+mn-ea"/>
                <a:cs typeface="+mn-cs"/>
              </a:rPr>
              <a:t>Barnstable – Loan Program Designed to Give Amnesty  to Informal Existing Units</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AAC3E8">
                    <a:lumMod val="60000"/>
                    <a:lumOff val="40000"/>
                  </a:srgbClr>
                </a:solidFill>
                <a:effectLst/>
                <a:uLnTx/>
                <a:uFillTx/>
                <a:latin typeface="Arial"/>
                <a:ea typeface="+mn-ea"/>
                <a:cs typeface="+mn-cs"/>
              </a:rPr>
              <a:t>Boston – Loan Program Designed to Support Piloted Zoning Changes.</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AAC3E8">
                    <a:lumMod val="60000"/>
                    <a:lumOff val="40000"/>
                  </a:srgbClr>
                </a:solidFill>
                <a:effectLst/>
                <a:uLnTx/>
                <a:uFillTx/>
                <a:latin typeface="Arial"/>
                <a:ea typeface="+mn-ea"/>
                <a:cs typeface="+mn-cs"/>
              </a:rPr>
              <a:t>California – Grant Program to Boost ADUs as an Affordable Housing Solution</a:t>
            </a:r>
          </a:p>
        </p:txBody>
      </p:sp>
      <p:sp>
        <p:nvSpPr>
          <p:cNvPr id="17" name="Text Placeholder 2">
            <a:extLst>
              <a:ext uri="{FF2B5EF4-FFF2-40B4-BE49-F238E27FC236}">
                <a16:creationId xmlns:a16="http://schemas.microsoft.com/office/drawing/2014/main" id="{848E6549-5445-19A6-E89F-F0D962FE6D5E}"/>
              </a:ext>
            </a:extLst>
          </p:cNvPr>
          <p:cNvSpPr txBox="1">
            <a:spLocks/>
          </p:cNvSpPr>
          <p:nvPr/>
        </p:nvSpPr>
        <p:spPr>
          <a:xfrm>
            <a:off x="4443984" y="2569579"/>
            <a:ext cx="3328416" cy="3657600"/>
          </a:xfrm>
          <a:prstGeom prst="rect">
            <a:avLst/>
          </a:prstGeom>
          <a:noFill/>
          <a:ln w="57150">
            <a:solidFill>
              <a:srgbClr val="F5CDCE">
                <a:lumMod val="75000"/>
              </a:srgbClr>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0" normalizeH="0" baseline="0" noProof="0" dirty="0">
                <a:ln>
                  <a:noFill/>
                </a:ln>
                <a:solidFill>
                  <a:srgbClr val="164A78"/>
                </a:solidFill>
                <a:effectLst/>
                <a:uLnTx/>
                <a:uFillTx/>
                <a:latin typeface="Arial" panose="020B0604020202020204" pitchFamily="34" charset="0"/>
                <a:ea typeface="+mn-ea"/>
                <a:cs typeface="Arial" panose="020B0604020202020204" pitchFamily="34" charset="0"/>
              </a:rPr>
              <a:t>Pre-Approved Plans</a:t>
            </a:r>
          </a:p>
        </p:txBody>
      </p:sp>
      <p:pic>
        <p:nvPicPr>
          <p:cNvPr id="18" name="Picture Placeholder 75">
            <a:extLst>
              <a:ext uri="{FF2B5EF4-FFF2-40B4-BE49-F238E27FC236}">
                <a16:creationId xmlns:a16="http://schemas.microsoft.com/office/drawing/2014/main" id="{1274A2D6-254D-0CC1-26F8-DF3DA9C01A88}"/>
              </a:ext>
            </a:extLst>
          </p:cNvPr>
          <p:cNvPicPr>
            <a:picLocks noChangeAspect="1"/>
          </p:cNvPicPr>
          <p:nvPr/>
        </p:nvPicPr>
        <p:blipFill rotWithShape="1">
          <a:blip r:embed="rId4"/>
          <a:srcRect t="431" b="431"/>
          <a:stretch/>
        </p:blipFill>
        <p:spPr>
          <a:xfrm>
            <a:off x="5641975" y="2147006"/>
            <a:ext cx="931863" cy="931862"/>
          </a:xfrm>
          <a:prstGeom prst="ellipse">
            <a:avLst/>
          </a:prstGeom>
          <a:solidFill>
            <a:srgbClr val="F5CDCE"/>
          </a:solidFill>
        </p:spPr>
      </p:pic>
      <p:sp>
        <p:nvSpPr>
          <p:cNvPr id="19" name="Text Placeholder 6">
            <a:extLst>
              <a:ext uri="{FF2B5EF4-FFF2-40B4-BE49-F238E27FC236}">
                <a16:creationId xmlns:a16="http://schemas.microsoft.com/office/drawing/2014/main" id="{A1765FAD-2305-A6D0-B6C1-9826358E67ED}"/>
              </a:ext>
            </a:extLst>
          </p:cNvPr>
          <p:cNvSpPr txBox="1">
            <a:spLocks/>
          </p:cNvSpPr>
          <p:nvPr/>
        </p:nvSpPr>
        <p:spPr>
          <a:xfrm>
            <a:off x="4722876" y="3588156"/>
            <a:ext cx="2875904" cy="2465408"/>
          </a:xfrm>
          <a:prstGeom prst="rect">
            <a:avLst/>
          </a:prstGeom>
          <a:noFill/>
        </p:spPr>
        <p:txBody>
          <a:bodyPr lIns="91440" rIns="91440" anchor="t">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164A78"/>
                </a:solidFill>
                <a:effectLst/>
                <a:uLnTx/>
                <a:uFillTx/>
                <a:latin typeface="Arial"/>
                <a:ea typeface="+mn-ea"/>
                <a:cs typeface="+mn-cs"/>
              </a:rPr>
              <a:t>Eugene</a:t>
            </a:r>
            <a:r>
              <a:rPr kumimoji="0" lang="en-US" sz="1500" b="0" i="0" u="none" strike="noStrike" kern="1200" cap="none" spc="0" normalizeH="0" baseline="0" noProof="0" dirty="0">
                <a:ln>
                  <a:noFill/>
                </a:ln>
                <a:solidFill>
                  <a:srgbClr val="164A78"/>
                </a:solidFill>
                <a:effectLst/>
                <a:uLnTx/>
                <a:uFillTx/>
                <a:latin typeface="Arial"/>
                <a:ea typeface="+mn-ea"/>
                <a:cs typeface="+mn-cs"/>
              </a:rPr>
              <a:t> – Created ADU Plans &amp; Pre-Approved the Plans for Public Use</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164A78"/>
                </a:solidFill>
                <a:effectLst/>
                <a:uLnTx/>
                <a:uFillTx/>
                <a:latin typeface="Arial"/>
                <a:ea typeface="+mn-ea"/>
                <a:cs typeface="+mn-cs"/>
              </a:rPr>
              <a:t>Chico</a:t>
            </a:r>
            <a:r>
              <a:rPr kumimoji="0" lang="en-US" sz="1500" b="0" i="0" u="none" strike="noStrike" kern="1200" cap="none" spc="0" normalizeH="0" baseline="0" noProof="0" dirty="0">
                <a:ln>
                  <a:noFill/>
                </a:ln>
                <a:solidFill>
                  <a:srgbClr val="164A78"/>
                </a:solidFill>
                <a:effectLst/>
                <a:uLnTx/>
                <a:uFillTx/>
                <a:latin typeface="Arial"/>
                <a:ea typeface="+mn-ea"/>
                <a:cs typeface="+mn-cs"/>
              </a:rPr>
              <a:t> - Purchased ADU Plans &amp; Pre-Approved the Plans for Public Use</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164A78"/>
                </a:solidFill>
                <a:effectLst/>
                <a:uLnTx/>
                <a:uFillTx/>
                <a:latin typeface="Arial"/>
                <a:ea typeface="+mn-ea"/>
                <a:cs typeface="+mn-cs"/>
              </a:rPr>
              <a:t>Seattle</a:t>
            </a:r>
            <a:r>
              <a:rPr kumimoji="0" lang="en-US" sz="1500" b="0" i="0" u="none" strike="noStrike" kern="1200" cap="none" spc="0" normalizeH="0" baseline="0" noProof="0" dirty="0">
                <a:ln>
                  <a:noFill/>
                </a:ln>
                <a:solidFill>
                  <a:srgbClr val="164A78"/>
                </a:solidFill>
                <a:effectLst/>
                <a:uLnTx/>
                <a:uFillTx/>
                <a:latin typeface="Arial"/>
                <a:ea typeface="+mn-ea"/>
                <a:cs typeface="+mn-cs"/>
              </a:rPr>
              <a:t> -  Solicited ADU Plans for Pre-Approval &amp; Arranged for Licensed Use</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164A78"/>
              </a:solidFill>
              <a:effectLst/>
              <a:uLnTx/>
              <a:uFillTx/>
              <a:latin typeface="Arial"/>
              <a:ea typeface="+mn-ea"/>
              <a:cs typeface="+mn-cs"/>
            </a:endParaRPr>
          </a:p>
        </p:txBody>
      </p:sp>
      <p:sp>
        <p:nvSpPr>
          <p:cNvPr id="20" name="Text Placeholder 3">
            <a:extLst>
              <a:ext uri="{FF2B5EF4-FFF2-40B4-BE49-F238E27FC236}">
                <a16:creationId xmlns:a16="http://schemas.microsoft.com/office/drawing/2014/main" id="{A2F8EDFC-FF8E-485E-23C3-E56FAA70C043}"/>
              </a:ext>
            </a:extLst>
          </p:cNvPr>
          <p:cNvSpPr txBox="1">
            <a:spLocks/>
          </p:cNvSpPr>
          <p:nvPr/>
        </p:nvSpPr>
        <p:spPr>
          <a:xfrm>
            <a:off x="8092440" y="2569579"/>
            <a:ext cx="3328416" cy="3657600"/>
          </a:xfrm>
          <a:prstGeom prst="rect">
            <a:avLst/>
          </a:prstGeom>
          <a:noFill/>
          <a:ln w="12700">
            <a:solidFill>
              <a:srgbClr val="D2D592"/>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800" b="1" i="0" u="none" strike="noStrike" kern="1200" cap="all" spc="0" normalizeH="0" baseline="0" noProof="0">
                <a:ln>
                  <a:noFill/>
                </a:ln>
                <a:solidFill>
                  <a:srgbClr val="D2D592">
                    <a:lumMod val="60000"/>
                    <a:lumOff val="40000"/>
                  </a:srgbClr>
                </a:solidFill>
                <a:effectLst/>
                <a:uLnTx/>
                <a:uFillTx/>
                <a:latin typeface="Arial" panose="020B0604020202020204" pitchFamily="34" charset="0"/>
                <a:ea typeface="+mn-ea"/>
                <a:cs typeface="Arial" panose="020B0604020202020204" pitchFamily="34" charset="0"/>
              </a:rPr>
              <a:t>Design Initiatives</a:t>
            </a:r>
            <a:endParaRPr kumimoji="0" lang="en-US" sz="1800" b="1" i="0" u="none" strike="noStrike" kern="1200" cap="all" spc="0" normalizeH="0" baseline="0" noProof="0" dirty="0">
              <a:ln>
                <a:noFill/>
              </a:ln>
              <a:solidFill>
                <a:srgbClr val="D2D592">
                  <a:lumMod val="60000"/>
                  <a:lumOff val="40000"/>
                </a:srgbClr>
              </a:solidFill>
              <a:effectLst/>
              <a:uLnTx/>
              <a:uFillTx/>
              <a:latin typeface="Arial" panose="020B0604020202020204" pitchFamily="34" charset="0"/>
              <a:ea typeface="+mn-ea"/>
              <a:cs typeface="Arial" panose="020B0604020202020204" pitchFamily="34" charset="0"/>
            </a:endParaRPr>
          </a:p>
        </p:txBody>
      </p:sp>
      <p:pic>
        <p:nvPicPr>
          <p:cNvPr id="21" name="Picture Placeholder 79" descr="chain link icon">
            <a:extLst>
              <a:ext uri="{FF2B5EF4-FFF2-40B4-BE49-F238E27FC236}">
                <a16:creationId xmlns:a16="http://schemas.microsoft.com/office/drawing/2014/main" id="{79A3CF02-7BE3-BE1D-B3CC-73E265257842}"/>
              </a:ext>
            </a:extLst>
          </p:cNvPr>
          <p:cNvPicPr>
            <a:picLocks noChangeAspect="1"/>
          </p:cNvPicPr>
          <p:nvPr/>
        </p:nvPicPr>
        <p:blipFill rotWithShape="1">
          <a:blip r:embed="rId5"/>
          <a:srcRect t="85" b="85"/>
          <a:stretch/>
        </p:blipFill>
        <p:spPr>
          <a:xfrm>
            <a:off x="9290304" y="2084947"/>
            <a:ext cx="932688" cy="932688"/>
          </a:xfrm>
          <a:prstGeom prst="ellipse">
            <a:avLst/>
          </a:prstGeom>
          <a:solidFill>
            <a:srgbClr val="D2D592"/>
          </a:solidFill>
        </p:spPr>
      </p:pic>
      <p:sp>
        <p:nvSpPr>
          <p:cNvPr id="22" name="Text Placeholder 7">
            <a:extLst>
              <a:ext uri="{FF2B5EF4-FFF2-40B4-BE49-F238E27FC236}">
                <a16:creationId xmlns:a16="http://schemas.microsoft.com/office/drawing/2014/main" id="{C92A6FC4-BF42-CAD7-AC7E-48B9082B3084}"/>
              </a:ext>
            </a:extLst>
          </p:cNvPr>
          <p:cNvSpPr txBox="1">
            <a:spLocks/>
          </p:cNvSpPr>
          <p:nvPr/>
        </p:nvSpPr>
        <p:spPr>
          <a:xfrm>
            <a:off x="8371332" y="3588156"/>
            <a:ext cx="2931346" cy="2465408"/>
          </a:xfrm>
          <a:prstGeom prst="rect">
            <a:avLst/>
          </a:prstGeom>
          <a:noFill/>
        </p:spPr>
        <p:txBody>
          <a:bodyPr lIns="91440" rIns="91440" anchor="t">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D2D592">
                    <a:lumMod val="60000"/>
                    <a:lumOff val="40000"/>
                  </a:srgbClr>
                </a:solidFill>
                <a:effectLst/>
                <a:uLnTx/>
                <a:uFillTx/>
                <a:latin typeface="Arial"/>
                <a:ea typeface="+mn-ea"/>
                <a:cs typeface="+mn-cs"/>
              </a:rPr>
              <a:t>Los Angeles – Community Design Organization Uses ADUs for Public Discourse</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D2D592">
                    <a:lumMod val="60000"/>
                    <a:lumOff val="40000"/>
                  </a:srgbClr>
                </a:solidFill>
                <a:effectLst/>
                <a:uLnTx/>
                <a:uFillTx/>
                <a:latin typeface="Arial"/>
                <a:ea typeface="+mn-ea"/>
                <a:cs typeface="+mn-cs"/>
              </a:rPr>
              <a:t>Houston – Planning Dept. Hosts ADU Competition to Engage the Public</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D2D592">
                    <a:lumMod val="60000"/>
                    <a:lumOff val="40000"/>
                  </a:srgbClr>
                </a:solidFill>
                <a:effectLst/>
                <a:uLnTx/>
                <a:uFillTx/>
                <a:latin typeface="Arial"/>
                <a:ea typeface="+mn-ea"/>
                <a:cs typeface="+mn-cs"/>
              </a:rPr>
              <a:t>Salt Lake – City Partners with AIA to Host Design Competition for New Ideas</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164A78"/>
              </a:solidFill>
              <a:effectLst/>
              <a:uLnTx/>
              <a:uFillTx/>
              <a:latin typeface="Arial"/>
              <a:ea typeface="+mn-ea"/>
              <a:cs typeface="+mn-cs"/>
            </a:endParaRP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164A78"/>
              </a:solidFill>
              <a:effectLst/>
              <a:uLnTx/>
              <a:uFillTx/>
              <a:latin typeface="Arial"/>
              <a:ea typeface="+mn-ea"/>
              <a:cs typeface="+mn-cs"/>
            </a:endParaRPr>
          </a:p>
        </p:txBody>
      </p:sp>
    </p:spTree>
    <p:extLst>
      <p:ext uri="{BB962C8B-B14F-4D97-AF65-F5344CB8AC3E}">
        <p14:creationId xmlns:p14="http://schemas.microsoft.com/office/powerpoint/2010/main" val="227152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9"/>
        <p:cNvGrpSpPr/>
        <p:nvPr/>
      </p:nvGrpSpPr>
      <p:grpSpPr>
        <a:xfrm>
          <a:off x="0" y="0"/>
          <a:ext cx="0" cy="0"/>
          <a:chOff x="0" y="0"/>
          <a:chExt cx="0" cy="0"/>
        </a:xfrm>
      </p:grpSpPr>
      <p:pic>
        <p:nvPicPr>
          <p:cNvPr id="80" name="Google Shape;80;p15"/>
          <p:cNvPicPr preferRelativeResize="0"/>
          <p:nvPr/>
        </p:nvPicPr>
        <p:blipFill rotWithShape="1">
          <a:blip r:embed="rId3">
            <a:alphaModFix/>
          </a:blip>
          <a:srcRect/>
          <a:stretch/>
        </p:blipFill>
        <p:spPr>
          <a:xfrm>
            <a:off x="1007900" y="5249033"/>
            <a:ext cx="2647235" cy="878800"/>
          </a:xfrm>
          <a:prstGeom prst="rect">
            <a:avLst/>
          </a:prstGeom>
          <a:noFill/>
          <a:ln>
            <a:noFill/>
          </a:ln>
        </p:spPr>
      </p:pic>
      <p:pic>
        <p:nvPicPr>
          <p:cNvPr id="81" name="Google Shape;81;p15"/>
          <p:cNvPicPr preferRelativeResize="0"/>
          <p:nvPr/>
        </p:nvPicPr>
        <p:blipFill>
          <a:blip r:embed="rId4">
            <a:alphaModFix/>
          </a:blip>
          <a:stretch>
            <a:fillRect/>
          </a:stretch>
        </p:blipFill>
        <p:spPr>
          <a:xfrm>
            <a:off x="3824420" y="5439100"/>
            <a:ext cx="2410600" cy="688728"/>
          </a:xfrm>
          <a:prstGeom prst="rect">
            <a:avLst/>
          </a:prstGeom>
          <a:noFill/>
          <a:ln>
            <a:noFill/>
          </a:ln>
        </p:spPr>
      </p:pic>
      <p:pic>
        <p:nvPicPr>
          <p:cNvPr id="82" name="Google Shape;82;p15"/>
          <p:cNvPicPr preferRelativeResize="0"/>
          <p:nvPr/>
        </p:nvPicPr>
        <p:blipFill>
          <a:blip r:embed="rId5">
            <a:alphaModFix/>
          </a:blip>
          <a:stretch>
            <a:fillRect/>
          </a:stretch>
        </p:blipFill>
        <p:spPr>
          <a:xfrm>
            <a:off x="3079051" y="425234"/>
            <a:ext cx="6033900" cy="2212433"/>
          </a:xfrm>
          <a:prstGeom prst="rect">
            <a:avLst/>
          </a:prstGeom>
          <a:noFill/>
          <a:ln>
            <a:noFill/>
          </a:ln>
        </p:spPr>
      </p:pic>
      <p:sp>
        <p:nvSpPr>
          <p:cNvPr id="83" name="Google Shape;83;p15"/>
          <p:cNvSpPr/>
          <p:nvPr/>
        </p:nvSpPr>
        <p:spPr>
          <a:xfrm rot="5400000">
            <a:off x="1517667" y="-1517600"/>
            <a:ext cx="1518800" cy="4554000"/>
          </a:xfrm>
          <a:prstGeom prst="rtTriangle">
            <a:avLst/>
          </a:prstGeom>
          <a:solidFill>
            <a:srgbClr val="02424C"/>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 name="Google Shape;84;p15"/>
          <p:cNvSpPr/>
          <p:nvPr/>
        </p:nvSpPr>
        <p:spPr>
          <a:xfrm>
            <a:off x="0" y="0"/>
            <a:ext cx="1330800" cy="6858000"/>
          </a:xfrm>
          <a:prstGeom prst="rtTriangle">
            <a:avLst/>
          </a:prstGeom>
          <a:solidFill>
            <a:srgbClr val="009BA6"/>
          </a:solidFill>
          <a:ln w="9525" cap="flat" cmpd="sng">
            <a:solidFill>
              <a:srgbClr val="009BA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 name="Google Shape;85;p15"/>
          <p:cNvSpPr txBox="1"/>
          <p:nvPr/>
        </p:nvSpPr>
        <p:spPr>
          <a:xfrm>
            <a:off x="2669001" y="2918785"/>
            <a:ext cx="6854000" cy="759078"/>
          </a:xfrm>
          <a:prstGeom prst="rect">
            <a:avLst/>
          </a:prstGeom>
          <a:noFill/>
          <a:ln>
            <a:noFill/>
          </a:ln>
        </p:spPr>
        <p:txBody>
          <a:bodyPr spcFirstLastPara="1" wrap="square" lIns="121900" tIns="121900" rIns="121900" bIns="121900" anchor="t" anchorCtr="0">
            <a:spAutoFit/>
          </a:bodyPr>
          <a:lstStyle/>
          <a:p>
            <a:pPr algn="ctr"/>
            <a:r>
              <a:rPr lang="en" sz="3333" b="1" i="1">
                <a:solidFill>
                  <a:srgbClr val="009BA6"/>
                </a:solidFill>
              </a:rPr>
              <a:t>Thank you to today’s sponsors!</a:t>
            </a:r>
            <a:endParaRPr sz="3333" b="1" i="1">
              <a:solidFill>
                <a:srgbClr val="009BA6"/>
              </a:solidFill>
            </a:endParaRPr>
          </a:p>
        </p:txBody>
      </p:sp>
      <p:pic>
        <p:nvPicPr>
          <p:cNvPr id="86" name="Google Shape;86;p15"/>
          <p:cNvPicPr preferRelativeResize="0"/>
          <p:nvPr/>
        </p:nvPicPr>
        <p:blipFill>
          <a:blip r:embed="rId6">
            <a:alphaModFix/>
          </a:blip>
          <a:stretch>
            <a:fillRect/>
          </a:stretch>
        </p:blipFill>
        <p:spPr>
          <a:xfrm>
            <a:off x="3955049" y="4194600"/>
            <a:ext cx="1860107" cy="759200"/>
          </a:xfrm>
          <a:prstGeom prst="rect">
            <a:avLst/>
          </a:prstGeom>
          <a:noFill/>
          <a:ln>
            <a:noFill/>
          </a:ln>
        </p:spPr>
      </p:pic>
      <p:pic>
        <p:nvPicPr>
          <p:cNvPr id="87" name="Google Shape;87;p15"/>
          <p:cNvPicPr preferRelativeResize="0"/>
          <p:nvPr/>
        </p:nvPicPr>
        <p:blipFill>
          <a:blip r:embed="rId7">
            <a:alphaModFix/>
          </a:blip>
          <a:stretch>
            <a:fillRect/>
          </a:stretch>
        </p:blipFill>
        <p:spPr>
          <a:xfrm>
            <a:off x="9367901" y="3959105"/>
            <a:ext cx="2371236" cy="978364"/>
          </a:xfrm>
          <a:prstGeom prst="rect">
            <a:avLst/>
          </a:prstGeom>
          <a:noFill/>
          <a:ln>
            <a:noFill/>
          </a:ln>
        </p:spPr>
      </p:pic>
      <p:pic>
        <p:nvPicPr>
          <p:cNvPr id="88" name="Google Shape;88;p15"/>
          <p:cNvPicPr preferRelativeResize="0"/>
          <p:nvPr/>
        </p:nvPicPr>
        <p:blipFill>
          <a:blip r:embed="rId8">
            <a:alphaModFix/>
          </a:blip>
          <a:stretch>
            <a:fillRect/>
          </a:stretch>
        </p:blipFill>
        <p:spPr>
          <a:xfrm>
            <a:off x="1095400" y="4129815"/>
            <a:ext cx="2055147" cy="759200"/>
          </a:xfrm>
          <a:prstGeom prst="rect">
            <a:avLst/>
          </a:prstGeom>
          <a:noFill/>
          <a:ln>
            <a:noFill/>
          </a:ln>
        </p:spPr>
      </p:pic>
      <p:pic>
        <p:nvPicPr>
          <p:cNvPr id="89" name="Google Shape;89;p15"/>
          <p:cNvPicPr preferRelativeResize="0"/>
          <p:nvPr/>
        </p:nvPicPr>
        <p:blipFill>
          <a:blip r:embed="rId9">
            <a:alphaModFix/>
          </a:blip>
          <a:stretch>
            <a:fillRect/>
          </a:stretch>
        </p:blipFill>
        <p:spPr>
          <a:xfrm>
            <a:off x="6512201" y="5474334"/>
            <a:ext cx="2186855" cy="688733"/>
          </a:xfrm>
          <a:prstGeom prst="rect">
            <a:avLst/>
          </a:prstGeom>
          <a:noFill/>
          <a:ln>
            <a:noFill/>
          </a:ln>
        </p:spPr>
      </p:pic>
      <p:pic>
        <p:nvPicPr>
          <p:cNvPr id="90" name="Google Shape;90;p15"/>
          <p:cNvPicPr preferRelativeResize="0"/>
          <p:nvPr/>
        </p:nvPicPr>
        <p:blipFill>
          <a:blip r:embed="rId10">
            <a:alphaModFix/>
          </a:blip>
          <a:stretch>
            <a:fillRect/>
          </a:stretch>
        </p:blipFill>
        <p:spPr>
          <a:xfrm>
            <a:off x="6619701" y="4070000"/>
            <a:ext cx="2371236" cy="878800"/>
          </a:xfrm>
          <a:prstGeom prst="rect">
            <a:avLst/>
          </a:prstGeom>
          <a:noFill/>
          <a:ln>
            <a:noFill/>
          </a:ln>
        </p:spPr>
      </p:pic>
      <p:pic>
        <p:nvPicPr>
          <p:cNvPr id="91" name="Google Shape;91;p15"/>
          <p:cNvPicPr preferRelativeResize="0"/>
          <p:nvPr/>
        </p:nvPicPr>
        <p:blipFill>
          <a:blip r:embed="rId11">
            <a:alphaModFix/>
          </a:blip>
          <a:stretch>
            <a:fillRect/>
          </a:stretch>
        </p:blipFill>
        <p:spPr>
          <a:xfrm>
            <a:off x="9174549" y="5439102"/>
            <a:ext cx="2757920" cy="68873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pic>
        <p:nvPicPr>
          <p:cNvPr id="7" name="Picture 2" descr="Home - New Hampshire Housing">
            <a:extLst>
              <a:ext uri="{FF2B5EF4-FFF2-40B4-BE49-F238E27FC236}">
                <a16:creationId xmlns:a16="http://schemas.microsoft.com/office/drawing/2014/main" id="{4D0D7F7F-5331-C86B-BEAA-4D33CB6E31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3418FE-4703-D254-EF10-63DA975AB2AA}"/>
              </a:ext>
            </a:extLst>
          </p:cNvPr>
          <p:cNvSpPr txBox="1"/>
          <p:nvPr/>
        </p:nvSpPr>
        <p:spPr>
          <a:xfrm>
            <a:off x="914399" y="1697162"/>
            <a:ext cx="4572000" cy="4093428"/>
          </a:xfrm>
          <a:prstGeom prst="rect">
            <a:avLst/>
          </a:prstGeom>
          <a:noFill/>
        </p:spPr>
        <p:txBody>
          <a:bodyPr wrap="square">
            <a:spAutoFit/>
          </a:bodyPr>
          <a:lstStyle/>
          <a:p>
            <a:pPr marL="0" marR="0" lvl="0" indent="0"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kumimoji="0" lang="en-US" sz="2200" b="1" i="0" u="none" strike="noStrike" kern="1200" cap="none" spc="0" normalizeH="0" baseline="0" noProof="0">
                <a:ln>
                  <a:noFill/>
                </a:ln>
                <a:solidFill>
                  <a:srgbClr val="164A78"/>
                </a:solidFill>
                <a:effectLst/>
                <a:uLnTx/>
                <a:uFillTx/>
                <a:latin typeface="Arial"/>
                <a:ea typeface="+mn-ea"/>
                <a:cs typeface="+mn-cs"/>
              </a:rPr>
              <a:t>Designers can charge a maximum fee of $1,000 for licensing their pre-approved plan on website.</a:t>
            </a:r>
          </a:p>
          <a:p>
            <a:pPr marL="0" marR="0" lvl="0" indent="0"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kumimoji="0" lang="en-US" sz="2200" b="1" i="0" u="none" strike="noStrike" kern="1200" cap="none" spc="0" normalizeH="0" baseline="0" noProof="0">
                <a:ln>
                  <a:noFill/>
                </a:ln>
                <a:solidFill>
                  <a:srgbClr val="164A78"/>
                </a:solidFill>
                <a:effectLst/>
                <a:uLnTx/>
                <a:uFillTx/>
                <a:latin typeface="Arial"/>
                <a:ea typeface="+mn-ea"/>
                <a:cs typeface="+mn-cs"/>
              </a:rPr>
              <a:t>Homeowners engage in a licensing agreement with the design professional.</a:t>
            </a:r>
          </a:p>
          <a:p>
            <a:pPr marL="0" marR="0" lvl="0" indent="0" defTabSz="914400" rtl="0" eaLnBrk="1" fontAlgn="auto" latinLnBrk="0" hangingPunct="1">
              <a:lnSpc>
                <a:spcPct val="100000"/>
              </a:lnSpc>
              <a:spcBef>
                <a:spcPts val="1200"/>
              </a:spcBef>
              <a:spcAft>
                <a:spcPts val="1200"/>
              </a:spcAft>
              <a:buClrTx/>
              <a:buSzTx/>
              <a:buFont typeface="Arial" panose="020B0604020202020204" pitchFamily="34" charset="0"/>
              <a:buNone/>
              <a:tabLst/>
              <a:defRPr/>
            </a:pPr>
            <a:r>
              <a:rPr kumimoji="0" lang="en-US" sz="2200" b="1" i="0" u="none" strike="noStrike" kern="1200" cap="none" spc="0" normalizeH="0" baseline="0" noProof="0">
                <a:ln>
                  <a:noFill/>
                </a:ln>
                <a:solidFill>
                  <a:srgbClr val="164A78"/>
                </a:solidFill>
                <a:effectLst/>
                <a:uLnTx/>
                <a:uFillTx/>
                <a:latin typeface="Arial"/>
                <a:ea typeface="+mn-ea"/>
                <a:cs typeface="+mn-cs"/>
              </a:rPr>
              <a:t>Designers retain ownership of plan sets they make available on the ADUniverse.</a:t>
            </a:r>
          </a:p>
        </p:txBody>
      </p:sp>
      <p:sp>
        <p:nvSpPr>
          <p:cNvPr id="2" name="Title 1">
            <a:extLst>
              <a:ext uri="{FF2B5EF4-FFF2-40B4-BE49-F238E27FC236}">
                <a16:creationId xmlns:a16="http://schemas.microsoft.com/office/drawing/2014/main" id="{7517F423-496E-FCDF-6A6C-B1B9203B7592}"/>
              </a:ext>
            </a:extLst>
          </p:cNvPr>
          <p:cNvSpPr txBox="1">
            <a:spLocks/>
          </p:cNvSpPr>
          <p:nvPr/>
        </p:nvSpPr>
        <p:spPr>
          <a:xfrm>
            <a:off x="914399" y="561372"/>
            <a:ext cx="5181601" cy="848313"/>
          </a:xfrm>
          <a:prstGeom prst="rect">
            <a:avLst/>
          </a:prstGeom>
        </p:spPr>
        <p:txBody>
          <a:bodyPr lIns="0" tIns="0" rIns="0" bIns="0" anchor="t" anchorCtr="0">
            <a:normAutofit fontScale="77500" lnSpcReduction="20000"/>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pPr>
              <a:lnSpc>
                <a:spcPct val="100000"/>
              </a:lnSpc>
            </a:pPr>
            <a:r>
              <a:rPr lang="en-US" sz="5100">
                <a:latin typeface="Arial Black" panose="020B0A04020102020204" pitchFamily="34" charset="0"/>
              </a:rPr>
              <a:t>Seattle, WA</a:t>
            </a:r>
          </a:p>
          <a:p>
            <a:pPr>
              <a:lnSpc>
                <a:spcPct val="100000"/>
              </a:lnSpc>
            </a:pPr>
            <a:r>
              <a:rPr lang="en-US" sz="3500">
                <a:latin typeface="Arial Black" panose="020B0A04020102020204" pitchFamily="34" charset="0"/>
              </a:rPr>
              <a:t>ADU Plan Solicitation</a:t>
            </a:r>
          </a:p>
        </p:txBody>
      </p:sp>
      <p:pic>
        <p:nvPicPr>
          <p:cNvPr id="9" name="Picture 8">
            <a:extLst>
              <a:ext uri="{FF2B5EF4-FFF2-40B4-BE49-F238E27FC236}">
                <a16:creationId xmlns:a16="http://schemas.microsoft.com/office/drawing/2014/main" id="{6FBEA0A9-E210-B6EB-0EB2-3631A5ED7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648001" y="5550369"/>
            <a:ext cx="1113243" cy="1012477"/>
          </a:xfrm>
          <a:prstGeom prst="rect">
            <a:avLst/>
          </a:prstGeom>
        </p:spPr>
      </p:pic>
      <p:pic>
        <p:nvPicPr>
          <p:cNvPr id="10" name="Picture 9">
            <a:extLst>
              <a:ext uri="{FF2B5EF4-FFF2-40B4-BE49-F238E27FC236}">
                <a16:creationId xmlns:a16="http://schemas.microsoft.com/office/drawing/2014/main" id="{DC061310-A5B4-95DF-B7FE-F96A02078A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15975" y="5075579"/>
            <a:ext cx="1010770" cy="1337729"/>
          </a:xfrm>
          <a:prstGeom prst="rect">
            <a:avLst/>
          </a:prstGeom>
        </p:spPr>
      </p:pic>
      <p:pic>
        <p:nvPicPr>
          <p:cNvPr id="11" name="Picture 10">
            <a:extLst>
              <a:ext uri="{FF2B5EF4-FFF2-40B4-BE49-F238E27FC236}">
                <a16:creationId xmlns:a16="http://schemas.microsoft.com/office/drawing/2014/main" id="{44C03B37-78C1-AF93-7199-CDE15DD137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3251" y="5549807"/>
            <a:ext cx="1516315" cy="926104"/>
          </a:xfrm>
          <a:prstGeom prst="rect">
            <a:avLst/>
          </a:prstGeom>
        </p:spPr>
      </p:pic>
      <p:pic>
        <p:nvPicPr>
          <p:cNvPr id="12" name="Picture 11">
            <a:extLst>
              <a:ext uri="{FF2B5EF4-FFF2-40B4-BE49-F238E27FC236}">
                <a16:creationId xmlns:a16="http://schemas.microsoft.com/office/drawing/2014/main" id="{A26F5B7C-4744-FEC4-0C3C-9AED625BB9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03893" y="5549807"/>
            <a:ext cx="1329175" cy="1078056"/>
          </a:xfrm>
          <a:prstGeom prst="rect">
            <a:avLst/>
          </a:prstGeom>
        </p:spPr>
      </p:pic>
      <p:pic>
        <p:nvPicPr>
          <p:cNvPr id="13" name="Picture 12">
            <a:extLst>
              <a:ext uri="{FF2B5EF4-FFF2-40B4-BE49-F238E27FC236}">
                <a16:creationId xmlns:a16="http://schemas.microsoft.com/office/drawing/2014/main" id="{5A212D0A-B16C-1F44-6A80-CF7EBEB2E39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08258" y="1814747"/>
            <a:ext cx="5731704" cy="2893578"/>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4992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pic>
        <p:nvPicPr>
          <p:cNvPr id="7" name="Picture 2" descr="Home - New Hampshire Housing">
            <a:extLst>
              <a:ext uri="{FF2B5EF4-FFF2-40B4-BE49-F238E27FC236}">
                <a16:creationId xmlns:a16="http://schemas.microsoft.com/office/drawing/2014/main" id="{4D0D7F7F-5331-C86B-BEAA-4D33CB6E31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17F423-496E-FCDF-6A6C-B1B9203B7592}"/>
              </a:ext>
            </a:extLst>
          </p:cNvPr>
          <p:cNvSpPr txBox="1">
            <a:spLocks/>
          </p:cNvSpPr>
          <p:nvPr/>
        </p:nvSpPr>
        <p:spPr>
          <a:xfrm>
            <a:off x="914399" y="561372"/>
            <a:ext cx="5181601" cy="848313"/>
          </a:xfrm>
          <a:prstGeom prst="rect">
            <a:avLst/>
          </a:prstGeom>
        </p:spPr>
        <p:txBody>
          <a:bodyPr lIns="0" tIns="0" rIns="0" bIns="0" anchor="t" anchorCtr="0">
            <a:normAutofit fontScale="77500" lnSpcReduction="20000"/>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pPr>
              <a:lnSpc>
                <a:spcPct val="100000"/>
              </a:lnSpc>
            </a:pPr>
            <a:r>
              <a:rPr lang="en-US" sz="5100">
                <a:latin typeface="Arial Black" panose="020B0A04020102020204" pitchFamily="34" charset="0"/>
              </a:rPr>
              <a:t>Seattle, WA</a:t>
            </a:r>
          </a:p>
          <a:p>
            <a:pPr>
              <a:lnSpc>
                <a:spcPct val="100000"/>
              </a:lnSpc>
            </a:pPr>
            <a:r>
              <a:rPr lang="en-US" sz="3500">
                <a:latin typeface="Arial Black" panose="020B0A04020102020204" pitchFamily="34" charset="0"/>
              </a:rPr>
              <a:t>ADUniverse Website</a:t>
            </a:r>
          </a:p>
        </p:txBody>
      </p:sp>
      <p:pic>
        <p:nvPicPr>
          <p:cNvPr id="6" name="Picture 5" descr="Graphical user interface, application, PowerPoint&#10;&#10;Description automatically generated">
            <a:extLst>
              <a:ext uri="{FF2B5EF4-FFF2-40B4-BE49-F238E27FC236}">
                <a16:creationId xmlns:a16="http://schemas.microsoft.com/office/drawing/2014/main" id="{A7177874-BB92-71C6-7536-3AFD41DFDE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24091" y="1785423"/>
            <a:ext cx="11522599" cy="3742290"/>
          </a:xfrm>
          <a:prstGeom prst="rect">
            <a:avLst/>
          </a:prstGeom>
          <a:noFill/>
          <a:ln>
            <a:noFill/>
          </a:ln>
          <a:extLst>
            <a:ext uri="{53640926-AAD7-44D8-BBD7-CCE9431645EC}">
              <a14:shadowObscured xmlns:a14="http://schemas.microsoft.com/office/drawing/2010/main"/>
            </a:ext>
          </a:extLst>
        </p:spPr>
      </p:pic>
      <p:sp>
        <p:nvSpPr>
          <p:cNvPr id="8" name="Content Placeholder 2">
            <a:extLst>
              <a:ext uri="{FF2B5EF4-FFF2-40B4-BE49-F238E27FC236}">
                <a16:creationId xmlns:a16="http://schemas.microsoft.com/office/drawing/2014/main" id="{120337EA-905F-7D0F-02FA-9B90AF50A4A0}"/>
              </a:ext>
            </a:extLst>
          </p:cNvPr>
          <p:cNvSpPr txBox="1">
            <a:spLocks/>
          </p:cNvSpPr>
          <p:nvPr/>
        </p:nvSpPr>
        <p:spPr>
          <a:xfrm>
            <a:off x="976314" y="5637659"/>
            <a:ext cx="10253804" cy="79216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64A78"/>
                </a:solidFill>
                <a:effectLst/>
                <a:uLnTx/>
                <a:uFillTx/>
                <a:latin typeface="Arial"/>
                <a:ea typeface="+mn-ea"/>
                <a:cs typeface="+mn-cs"/>
              </a:rPr>
              <a:t>Pre-Approved ADU Plans are available through Seattle’s </a:t>
            </a:r>
            <a:r>
              <a:rPr kumimoji="0" lang="en-US" sz="2000" b="1" i="0" u="none" strike="noStrike" kern="1200" cap="none" spc="0" normalizeH="0" baseline="0" noProof="0">
                <a:ln>
                  <a:noFill/>
                </a:ln>
                <a:solidFill>
                  <a:schemeClr val="accent5"/>
                </a:solidFill>
                <a:effectLst/>
                <a:uLnTx/>
                <a:uFillTx/>
                <a:latin typeface="Arial"/>
                <a:ea typeface="+mn-ea"/>
                <a:cs typeface="+mn-cs"/>
                <a:hlinkClick r:id="rId4">
                  <a:extLst>
                    <a:ext uri="{A12FA001-AC4F-418D-AE19-62706E023703}">
                      <ahyp:hlinkClr xmlns:ahyp="http://schemas.microsoft.com/office/drawing/2018/hyperlinkcolor" val="tx"/>
                    </a:ext>
                  </a:extLst>
                </a:hlinkClick>
              </a:rPr>
              <a:t>ADUniverse Website</a:t>
            </a:r>
            <a:endParaRPr kumimoji="0" lang="en-US" sz="2000" b="1" i="0" u="none" strike="noStrike" kern="1200" cap="none" spc="0" normalizeH="0" baseline="0" noProof="0">
              <a:ln>
                <a:noFill/>
              </a:ln>
              <a:solidFill>
                <a:schemeClr val="accent5"/>
              </a:solidFill>
              <a:effectLst/>
              <a:uLnTx/>
              <a:uFillTx/>
              <a:latin typeface="Arial"/>
              <a:ea typeface="+mn-ea"/>
              <a:cs typeface="+mn-cs"/>
            </a:endParaRPr>
          </a:p>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64A78"/>
                </a:solidFill>
                <a:effectLst/>
                <a:uLnTx/>
                <a:uFillTx/>
                <a:latin typeface="Arial"/>
                <a:ea typeface="+mn-ea"/>
                <a:cs typeface="+mn-cs"/>
              </a:rPr>
              <a:t>All ADU Plan Submissions to the City from the solicitation process are also available.</a:t>
            </a:r>
          </a:p>
        </p:txBody>
      </p:sp>
    </p:spTree>
    <p:extLst>
      <p:ext uri="{BB962C8B-B14F-4D97-AF65-F5344CB8AC3E}">
        <p14:creationId xmlns:p14="http://schemas.microsoft.com/office/powerpoint/2010/main" val="354589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pic>
        <p:nvPicPr>
          <p:cNvPr id="7" name="Picture 2" descr="Home - New Hampshire Housing">
            <a:extLst>
              <a:ext uri="{FF2B5EF4-FFF2-40B4-BE49-F238E27FC236}">
                <a16:creationId xmlns:a16="http://schemas.microsoft.com/office/drawing/2014/main" id="{4D0D7F7F-5331-C86B-BEAA-4D33CB6E31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17F423-496E-FCDF-6A6C-B1B9203B7592}"/>
              </a:ext>
            </a:extLst>
          </p:cNvPr>
          <p:cNvSpPr txBox="1">
            <a:spLocks/>
          </p:cNvSpPr>
          <p:nvPr/>
        </p:nvSpPr>
        <p:spPr>
          <a:xfrm>
            <a:off x="914399" y="561372"/>
            <a:ext cx="5181601" cy="848313"/>
          </a:xfrm>
          <a:prstGeom prst="rect">
            <a:avLst/>
          </a:prstGeom>
        </p:spPr>
        <p:txBody>
          <a:bodyPr lIns="0" tIns="0" rIns="0" bIns="0" anchor="t" anchorCtr="0">
            <a:normAutofit fontScale="77500" lnSpcReduction="20000"/>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pPr>
              <a:lnSpc>
                <a:spcPct val="100000"/>
              </a:lnSpc>
            </a:pPr>
            <a:r>
              <a:rPr lang="en-US" sz="5100">
                <a:latin typeface="Arial Black" panose="020B0A04020102020204" pitchFamily="34" charset="0"/>
              </a:rPr>
              <a:t>Seattle, WA</a:t>
            </a:r>
          </a:p>
          <a:p>
            <a:pPr>
              <a:lnSpc>
                <a:spcPct val="100000"/>
              </a:lnSpc>
            </a:pPr>
            <a:r>
              <a:rPr lang="en-US" sz="3500">
                <a:latin typeface="Arial Black" panose="020B0A04020102020204" pitchFamily="34" charset="0"/>
              </a:rPr>
              <a:t>ADUniverse Website</a:t>
            </a:r>
          </a:p>
        </p:txBody>
      </p:sp>
      <p:pic>
        <p:nvPicPr>
          <p:cNvPr id="6" name="Picture 5">
            <a:extLst>
              <a:ext uri="{FF2B5EF4-FFF2-40B4-BE49-F238E27FC236}">
                <a16:creationId xmlns:a16="http://schemas.microsoft.com/office/drawing/2014/main" id="{EB7CCAD4-9A95-4C11-4259-62CA269924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57" y="1426997"/>
            <a:ext cx="12199957" cy="5431003"/>
          </a:xfrm>
          <a:prstGeom prst="rect">
            <a:avLst/>
          </a:prstGeom>
          <a:ln w="19050">
            <a:noFill/>
          </a:ln>
          <a:effectLst/>
        </p:spPr>
      </p:pic>
    </p:spTree>
    <p:extLst>
      <p:ext uri="{BB962C8B-B14F-4D97-AF65-F5344CB8AC3E}">
        <p14:creationId xmlns:p14="http://schemas.microsoft.com/office/powerpoint/2010/main" val="2059346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4" name="Title 1">
            <a:extLst>
              <a:ext uri="{FF2B5EF4-FFF2-40B4-BE49-F238E27FC236}">
                <a16:creationId xmlns:a16="http://schemas.microsoft.com/office/drawing/2014/main" id="{8A1B6067-D8A1-A2EC-011F-F4C9D0ABA106}"/>
              </a:ext>
            </a:extLst>
          </p:cNvPr>
          <p:cNvSpPr txBox="1">
            <a:spLocks/>
          </p:cNvSpPr>
          <p:nvPr/>
        </p:nvSpPr>
        <p:spPr>
          <a:xfrm>
            <a:off x="914400" y="830118"/>
            <a:ext cx="4572000" cy="579567"/>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Design Initiatives</a:t>
            </a:r>
          </a:p>
        </p:txBody>
      </p:sp>
      <p:pic>
        <p:nvPicPr>
          <p:cNvPr id="7" name="Picture 2" descr="Home - New Hampshire Housing">
            <a:extLst>
              <a:ext uri="{FF2B5EF4-FFF2-40B4-BE49-F238E27FC236}">
                <a16:creationId xmlns:a16="http://schemas.microsoft.com/office/drawing/2014/main" id="{4D0D7F7F-5331-C86B-BEAA-4D33CB6E3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901E3721-613D-42AF-1868-18B362CDAD87}"/>
              </a:ext>
            </a:extLst>
          </p:cNvPr>
          <p:cNvSpPr txBox="1">
            <a:spLocks/>
          </p:cNvSpPr>
          <p:nvPr/>
        </p:nvSpPr>
        <p:spPr>
          <a:xfrm>
            <a:off x="713232" y="2569579"/>
            <a:ext cx="3328416" cy="3657600"/>
          </a:xfrm>
          <a:prstGeom prst="rect">
            <a:avLst/>
          </a:prstGeom>
          <a:noFill/>
          <a:ln w="12700">
            <a:solidFill>
              <a:srgbClr val="AAC3E8">
                <a:alpha val="99000"/>
              </a:srgbClr>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0" normalizeH="0" baseline="0" noProof="0">
                <a:ln>
                  <a:noFill/>
                </a:ln>
                <a:solidFill>
                  <a:srgbClr val="AAC3E8">
                    <a:lumMod val="40000"/>
                    <a:lumOff val="60000"/>
                  </a:srgbClr>
                </a:solidFill>
                <a:effectLst/>
                <a:uLnTx/>
                <a:uFillTx/>
                <a:latin typeface="Arial" panose="020B0604020202020204" pitchFamily="34" charset="0"/>
                <a:ea typeface="+mn-ea"/>
                <a:cs typeface="Arial" panose="020B0604020202020204" pitchFamily="34" charset="0"/>
              </a:rPr>
              <a:t>Affordability</a:t>
            </a:r>
            <a:endParaRPr kumimoji="0" lang="en-US" sz="1800" b="1" i="0" u="none" strike="noStrike" kern="1200" cap="all" spc="0" normalizeH="0" baseline="0" noProof="0" dirty="0">
              <a:ln>
                <a:noFill/>
              </a:ln>
              <a:solidFill>
                <a:srgbClr val="AAC3E8">
                  <a:lumMod val="40000"/>
                  <a:lumOff val="60000"/>
                </a:srgbClr>
              </a:solidFill>
              <a:effectLst/>
              <a:uLnTx/>
              <a:uFillTx/>
              <a:latin typeface="Arial" panose="020B0604020202020204" pitchFamily="34" charset="0"/>
              <a:ea typeface="+mn-ea"/>
              <a:cs typeface="Arial" panose="020B0604020202020204" pitchFamily="34" charset="0"/>
            </a:endParaRPr>
          </a:p>
        </p:txBody>
      </p:sp>
      <p:pic>
        <p:nvPicPr>
          <p:cNvPr id="3" name="Picture Placeholder 71" descr="abacus icon">
            <a:extLst>
              <a:ext uri="{FF2B5EF4-FFF2-40B4-BE49-F238E27FC236}">
                <a16:creationId xmlns:a16="http://schemas.microsoft.com/office/drawing/2014/main" id="{DC8EB65B-E06B-BFDB-5A83-5F7977BC8152}"/>
              </a:ext>
            </a:extLst>
          </p:cNvPr>
          <p:cNvPicPr>
            <a:picLocks noChangeAspect="1"/>
          </p:cNvPicPr>
          <p:nvPr/>
        </p:nvPicPr>
        <p:blipFill rotWithShape="1">
          <a:blip r:embed="rId4"/>
          <a:srcRect/>
          <a:stretch/>
        </p:blipFill>
        <p:spPr>
          <a:xfrm>
            <a:off x="1911096" y="2084947"/>
            <a:ext cx="932688" cy="932688"/>
          </a:xfrm>
          <a:prstGeom prst="ellipse">
            <a:avLst/>
          </a:prstGeom>
          <a:solidFill>
            <a:srgbClr val="AAC3E8"/>
          </a:solidFill>
        </p:spPr>
      </p:pic>
      <p:sp>
        <p:nvSpPr>
          <p:cNvPr id="5" name="Text Placeholder 5">
            <a:extLst>
              <a:ext uri="{FF2B5EF4-FFF2-40B4-BE49-F238E27FC236}">
                <a16:creationId xmlns:a16="http://schemas.microsoft.com/office/drawing/2014/main" id="{4EB0506A-9003-17C4-E172-E8DFF623A5E8}"/>
              </a:ext>
            </a:extLst>
          </p:cNvPr>
          <p:cNvSpPr txBox="1">
            <a:spLocks/>
          </p:cNvSpPr>
          <p:nvPr/>
        </p:nvSpPr>
        <p:spPr>
          <a:xfrm>
            <a:off x="943337" y="3588156"/>
            <a:ext cx="2934182" cy="2465408"/>
          </a:xfrm>
          <a:prstGeom prst="rect">
            <a:avLst/>
          </a:prstGeom>
          <a:noFill/>
        </p:spPr>
        <p:txBody>
          <a:bodyPr lIns="91440" rIns="91440" anchor="t">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AAC3E8">
                    <a:lumMod val="40000"/>
                    <a:lumOff val="60000"/>
                  </a:srgbClr>
                </a:solidFill>
                <a:effectLst/>
                <a:uLnTx/>
                <a:uFillTx/>
                <a:latin typeface="Arial"/>
                <a:ea typeface="+mn-ea"/>
                <a:cs typeface="+mn-cs"/>
              </a:rPr>
              <a:t>Barnstable – Loan Program Designed to Give Amnesty  to Informal Existing Units</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AAC3E8">
                    <a:lumMod val="40000"/>
                    <a:lumOff val="60000"/>
                  </a:srgbClr>
                </a:solidFill>
                <a:effectLst/>
                <a:uLnTx/>
                <a:uFillTx/>
                <a:latin typeface="Arial"/>
                <a:ea typeface="+mn-ea"/>
                <a:cs typeface="+mn-cs"/>
              </a:rPr>
              <a:t>Boston – Loan Program Designed to Support Piloted Zoning Changes.</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AAC3E8">
                    <a:lumMod val="40000"/>
                    <a:lumOff val="60000"/>
                  </a:srgbClr>
                </a:solidFill>
                <a:effectLst/>
                <a:uLnTx/>
                <a:uFillTx/>
                <a:latin typeface="Arial"/>
                <a:ea typeface="+mn-ea"/>
                <a:cs typeface="+mn-cs"/>
              </a:rPr>
              <a:t>California – Grant Program to Boost ADUs as an Affordable Housing Solution</a:t>
            </a:r>
          </a:p>
        </p:txBody>
      </p:sp>
      <p:sp>
        <p:nvSpPr>
          <p:cNvPr id="6" name="Text Placeholder 2">
            <a:extLst>
              <a:ext uri="{FF2B5EF4-FFF2-40B4-BE49-F238E27FC236}">
                <a16:creationId xmlns:a16="http://schemas.microsoft.com/office/drawing/2014/main" id="{CF823775-C961-BA05-0B70-65224BA25DC2}"/>
              </a:ext>
            </a:extLst>
          </p:cNvPr>
          <p:cNvSpPr txBox="1">
            <a:spLocks/>
          </p:cNvSpPr>
          <p:nvPr/>
        </p:nvSpPr>
        <p:spPr>
          <a:xfrm>
            <a:off x="4443984" y="2569579"/>
            <a:ext cx="3328416" cy="3657600"/>
          </a:xfrm>
          <a:prstGeom prst="rect">
            <a:avLst/>
          </a:prstGeom>
          <a:noFill/>
          <a:ln w="12700">
            <a:solidFill>
              <a:srgbClr val="F5CDCE"/>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0" normalizeH="0" baseline="0" noProof="0">
                <a:ln>
                  <a:noFill/>
                </a:ln>
                <a:solidFill>
                  <a:srgbClr val="DE8C8C">
                    <a:lumMod val="40000"/>
                    <a:lumOff val="60000"/>
                  </a:srgbClr>
                </a:solidFill>
                <a:effectLst/>
                <a:uLnTx/>
                <a:uFillTx/>
                <a:latin typeface="Arial" panose="020B0604020202020204" pitchFamily="34" charset="0"/>
                <a:ea typeface="+mn-ea"/>
                <a:cs typeface="Arial" panose="020B0604020202020204" pitchFamily="34" charset="0"/>
              </a:rPr>
              <a:t>Pre-Approved Plans</a:t>
            </a:r>
            <a:endParaRPr kumimoji="0" lang="en-US" sz="1800" b="1" i="0" u="none" strike="noStrike" kern="1200" cap="all" spc="0" normalizeH="0" baseline="0" noProof="0" dirty="0">
              <a:ln>
                <a:noFill/>
              </a:ln>
              <a:solidFill>
                <a:srgbClr val="DE8C8C">
                  <a:lumMod val="40000"/>
                  <a:lumOff val="60000"/>
                </a:srgbClr>
              </a:solidFill>
              <a:effectLst/>
              <a:uLnTx/>
              <a:uFillTx/>
              <a:latin typeface="Arial" panose="020B0604020202020204" pitchFamily="34" charset="0"/>
              <a:ea typeface="+mn-ea"/>
              <a:cs typeface="Arial" panose="020B0604020202020204" pitchFamily="34" charset="0"/>
            </a:endParaRPr>
          </a:p>
        </p:txBody>
      </p:sp>
      <p:pic>
        <p:nvPicPr>
          <p:cNvPr id="8" name="Picture Placeholder 75">
            <a:extLst>
              <a:ext uri="{FF2B5EF4-FFF2-40B4-BE49-F238E27FC236}">
                <a16:creationId xmlns:a16="http://schemas.microsoft.com/office/drawing/2014/main" id="{C02E1F29-98F6-53E9-D3EE-484AA4E2507B}"/>
              </a:ext>
            </a:extLst>
          </p:cNvPr>
          <p:cNvPicPr>
            <a:picLocks noChangeAspect="1"/>
          </p:cNvPicPr>
          <p:nvPr/>
        </p:nvPicPr>
        <p:blipFill rotWithShape="1">
          <a:blip r:embed="rId5"/>
          <a:srcRect/>
          <a:stretch/>
        </p:blipFill>
        <p:spPr>
          <a:xfrm>
            <a:off x="5641848" y="2084947"/>
            <a:ext cx="932688" cy="932688"/>
          </a:xfrm>
          <a:prstGeom prst="ellipse">
            <a:avLst/>
          </a:prstGeom>
          <a:solidFill>
            <a:srgbClr val="F5CDCE"/>
          </a:solidFill>
        </p:spPr>
      </p:pic>
      <p:sp>
        <p:nvSpPr>
          <p:cNvPr id="9" name="Text Placeholder 6">
            <a:extLst>
              <a:ext uri="{FF2B5EF4-FFF2-40B4-BE49-F238E27FC236}">
                <a16:creationId xmlns:a16="http://schemas.microsoft.com/office/drawing/2014/main" id="{17CF78AF-0592-60D2-8425-BA50BAE05CDB}"/>
              </a:ext>
            </a:extLst>
          </p:cNvPr>
          <p:cNvSpPr txBox="1">
            <a:spLocks/>
          </p:cNvSpPr>
          <p:nvPr/>
        </p:nvSpPr>
        <p:spPr>
          <a:xfrm>
            <a:off x="4722876" y="3588156"/>
            <a:ext cx="2858542" cy="2465408"/>
          </a:xfrm>
          <a:prstGeom prst="rect">
            <a:avLst/>
          </a:prstGeom>
          <a:noFill/>
        </p:spPr>
        <p:txBody>
          <a:bodyPr lIns="91440" rIns="91440" anchor="t">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DE8C8C">
                    <a:lumMod val="40000"/>
                    <a:lumOff val="60000"/>
                  </a:srgbClr>
                </a:solidFill>
                <a:effectLst/>
                <a:uLnTx/>
                <a:uFillTx/>
                <a:latin typeface="Arial"/>
                <a:ea typeface="+mn-ea"/>
                <a:cs typeface="+mn-cs"/>
              </a:rPr>
              <a:t>Eugene – Created ADU Plans &amp; Pre-Approved the Plans for Public Use</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DE8C8C">
                    <a:lumMod val="40000"/>
                    <a:lumOff val="60000"/>
                  </a:srgbClr>
                </a:solidFill>
                <a:effectLst/>
                <a:uLnTx/>
                <a:uFillTx/>
                <a:latin typeface="Arial"/>
                <a:ea typeface="+mn-ea"/>
                <a:cs typeface="+mn-cs"/>
              </a:rPr>
              <a:t>Chico - Purchased ADU Plans &amp; Pre-Approved the Plans for Public Use</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DE8C8C">
                    <a:lumMod val="40000"/>
                    <a:lumOff val="60000"/>
                  </a:srgbClr>
                </a:solidFill>
                <a:effectLst/>
                <a:uLnTx/>
                <a:uFillTx/>
                <a:latin typeface="Arial"/>
                <a:ea typeface="+mn-ea"/>
                <a:cs typeface="+mn-cs"/>
              </a:rPr>
              <a:t>Seattle -  Solicited ADU Plans for Pre-Approval &amp; Arranged for Licensed Use</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164A78"/>
              </a:solidFill>
              <a:effectLst/>
              <a:uLnTx/>
              <a:uFillTx/>
              <a:latin typeface="Arial"/>
              <a:ea typeface="+mn-ea"/>
              <a:cs typeface="+mn-cs"/>
            </a:endParaRPr>
          </a:p>
        </p:txBody>
      </p:sp>
      <p:sp>
        <p:nvSpPr>
          <p:cNvPr id="10" name="Text Placeholder 3">
            <a:extLst>
              <a:ext uri="{FF2B5EF4-FFF2-40B4-BE49-F238E27FC236}">
                <a16:creationId xmlns:a16="http://schemas.microsoft.com/office/drawing/2014/main" id="{10BCA0DF-DCF7-D4A7-F1C1-D481E0D07CD4}"/>
              </a:ext>
            </a:extLst>
          </p:cNvPr>
          <p:cNvSpPr txBox="1">
            <a:spLocks/>
          </p:cNvSpPr>
          <p:nvPr/>
        </p:nvSpPr>
        <p:spPr>
          <a:xfrm>
            <a:off x="8092440" y="2569579"/>
            <a:ext cx="3328416" cy="3657600"/>
          </a:xfrm>
          <a:prstGeom prst="rect">
            <a:avLst/>
          </a:prstGeom>
          <a:noFill/>
          <a:ln w="57150">
            <a:solidFill>
              <a:srgbClr val="D2D592">
                <a:lumMod val="75000"/>
              </a:srgbClr>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800" b="1" i="0" u="none" strike="noStrike" kern="1200" cap="all"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Design Initiatives</a:t>
            </a:r>
            <a:endParaRPr kumimoji="0" lang="en-US" sz="1800" b="1" i="0" u="none" strike="noStrike" kern="1200" cap="all"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pic>
        <p:nvPicPr>
          <p:cNvPr id="11" name="Picture Placeholder 79" descr="chain link icon">
            <a:extLst>
              <a:ext uri="{FF2B5EF4-FFF2-40B4-BE49-F238E27FC236}">
                <a16:creationId xmlns:a16="http://schemas.microsoft.com/office/drawing/2014/main" id="{006597BC-95F1-0B17-C9C8-EA4E24380090}"/>
              </a:ext>
            </a:extLst>
          </p:cNvPr>
          <p:cNvPicPr>
            <a:picLocks noChangeAspect="1"/>
          </p:cNvPicPr>
          <p:nvPr/>
        </p:nvPicPr>
        <p:blipFill rotWithShape="1">
          <a:blip r:embed="rId6"/>
          <a:srcRect t="85" b="85"/>
          <a:stretch/>
        </p:blipFill>
        <p:spPr>
          <a:xfrm>
            <a:off x="9290304" y="2084947"/>
            <a:ext cx="932688" cy="932688"/>
          </a:xfrm>
          <a:prstGeom prst="ellipse">
            <a:avLst/>
          </a:prstGeom>
          <a:solidFill>
            <a:srgbClr val="D2D592"/>
          </a:solidFill>
        </p:spPr>
      </p:pic>
      <p:sp>
        <p:nvSpPr>
          <p:cNvPr id="12" name="Text Placeholder 7">
            <a:extLst>
              <a:ext uri="{FF2B5EF4-FFF2-40B4-BE49-F238E27FC236}">
                <a16:creationId xmlns:a16="http://schemas.microsoft.com/office/drawing/2014/main" id="{2508B4A0-B3E9-F207-4B66-8C3A87A8BDAC}"/>
              </a:ext>
            </a:extLst>
          </p:cNvPr>
          <p:cNvSpPr txBox="1">
            <a:spLocks/>
          </p:cNvSpPr>
          <p:nvPr/>
        </p:nvSpPr>
        <p:spPr>
          <a:xfrm>
            <a:off x="8371331" y="3588156"/>
            <a:ext cx="2877331" cy="2465408"/>
          </a:xfrm>
          <a:prstGeom prst="rect">
            <a:avLst/>
          </a:prstGeom>
          <a:noFill/>
        </p:spPr>
        <p:txBody>
          <a:bodyPr lIns="91440" rIns="91440" anchor="t">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chemeClr val="tx2"/>
                </a:solidFill>
                <a:effectLst/>
                <a:uLnTx/>
                <a:uFillTx/>
                <a:latin typeface="Arial"/>
                <a:ea typeface="+mn-ea"/>
                <a:cs typeface="+mn-cs"/>
              </a:rPr>
              <a:t>Los Angeles </a:t>
            </a:r>
            <a:r>
              <a:rPr kumimoji="0" lang="en-US" sz="1500" b="0" i="0" u="none" strike="noStrike" kern="1200" cap="none" spc="0" normalizeH="0" baseline="0" noProof="0" dirty="0">
                <a:ln>
                  <a:noFill/>
                </a:ln>
                <a:solidFill>
                  <a:schemeClr val="tx2"/>
                </a:solidFill>
                <a:effectLst/>
                <a:uLnTx/>
                <a:uFillTx/>
                <a:latin typeface="Arial"/>
                <a:ea typeface="+mn-ea"/>
                <a:cs typeface="+mn-cs"/>
              </a:rPr>
              <a:t>– Community Design Organization Uses ADUs for Public Discourse</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chemeClr val="tx2"/>
                </a:solidFill>
                <a:effectLst/>
                <a:uLnTx/>
                <a:uFillTx/>
                <a:latin typeface="Arial"/>
                <a:ea typeface="+mn-ea"/>
                <a:cs typeface="+mn-cs"/>
              </a:rPr>
              <a:t>Houston</a:t>
            </a:r>
            <a:r>
              <a:rPr kumimoji="0" lang="en-US" sz="1500" b="0" i="0" u="none" strike="noStrike" kern="1200" cap="none" spc="0" normalizeH="0" baseline="0" noProof="0" dirty="0">
                <a:ln>
                  <a:noFill/>
                </a:ln>
                <a:solidFill>
                  <a:schemeClr val="tx2"/>
                </a:solidFill>
                <a:effectLst/>
                <a:uLnTx/>
                <a:uFillTx/>
                <a:latin typeface="Arial"/>
                <a:ea typeface="+mn-ea"/>
                <a:cs typeface="+mn-cs"/>
              </a:rPr>
              <a:t> – Planning Dept. Hosts ADU Competition to Engage the Public</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chemeClr val="tx2"/>
                </a:solidFill>
                <a:effectLst/>
                <a:uLnTx/>
                <a:uFillTx/>
                <a:latin typeface="Arial"/>
                <a:ea typeface="+mn-ea"/>
                <a:cs typeface="+mn-cs"/>
              </a:rPr>
              <a:t>Salt Lake </a:t>
            </a:r>
            <a:r>
              <a:rPr kumimoji="0" lang="en-US" sz="1500" b="0" i="0" u="none" strike="noStrike" kern="1200" cap="none" spc="0" normalizeH="0" baseline="0" noProof="0" dirty="0">
                <a:ln>
                  <a:noFill/>
                </a:ln>
                <a:solidFill>
                  <a:schemeClr val="tx2"/>
                </a:solidFill>
                <a:effectLst/>
                <a:uLnTx/>
                <a:uFillTx/>
                <a:latin typeface="Arial"/>
                <a:ea typeface="+mn-ea"/>
                <a:cs typeface="+mn-cs"/>
              </a:rPr>
              <a:t>– City Partners with AIA to Host Design Competition for New Ideas</a:t>
            </a: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chemeClr val="tx2"/>
              </a:solidFill>
              <a:effectLst/>
              <a:uLnTx/>
              <a:uFillTx/>
              <a:latin typeface="Arial"/>
              <a:ea typeface="+mn-ea"/>
              <a:cs typeface="+mn-cs"/>
            </a:endParaRPr>
          </a:p>
          <a:p>
            <a:pPr marL="347472" marR="0" lvl="0" indent="-347472"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164A78"/>
              </a:solidFill>
              <a:effectLst/>
              <a:uLnTx/>
              <a:uFillTx/>
              <a:latin typeface="Arial"/>
              <a:ea typeface="+mn-ea"/>
              <a:cs typeface="+mn-cs"/>
            </a:endParaRPr>
          </a:p>
        </p:txBody>
      </p:sp>
    </p:spTree>
    <p:extLst>
      <p:ext uri="{BB962C8B-B14F-4D97-AF65-F5344CB8AC3E}">
        <p14:creationId xmlns:p14="http://schemas.microsoft.com/office/powerpoint/2010/main" val="1438366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pic>
        <p:nvPicPr>
          <p:cNvPr id="7" name="Picture 2" descr="Home - New Hampshire Housing">
            <a:extLst>
              <a:ext uri="{FF2B5EF4-FFF2-40B4-BE49-F238E27FC236}">
                <a16:creationId xmlns:a16="http://schemas.microsoft.com/office/drawing/2014/main" id="{4D0D7F7F-5331-C86B-BEAA-4D33CB6E3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17F423-496E-FCDF-6A6C-B1B9203B7592}"/>
              </a:ext>
            </a:extLst>
          </p:cNvPr>
          <p:cNvSpPr txBox="1">
            <a:spLocks/>
          </p:cNvSpPr>
          <p:nvPr/>
        </p:nvSpPr>
        <p:spPr>
          <a:xfrm>
            <a:off x="914399" y="561372"/>
            <a:ext cx="5181601" cy="848313"/>
          </a:xfrm>
          <a:prstGeom prst="rect">
            <a:avLst/>
          </a:prstGeom>
        </p:spPr>
        <p:txBody>
          <a:bodyPr lIns="0" tIns="0" rIns="0" bIns="0" anchor="t" anchorCtr="0">
            <a:normAutofit fontScale="77500" lnSpcReduction="20000"/>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pPr>
              <a:lnSpc>
                <a:spcPct val="100000"/>
              </a:lnSpc>
            </a:pPr>
            <a:r>
              <a:rPr lang="en-US" sz="5100" dirty="0">
                <a:latin typeface="Arial Black" panose="020B0A04020102020204" pitchFamily="34" charset="0"/>
              </a:rPr>
              <a:t>Houston, TX</a:t>
            </a:r>
          </a:p>
          <a:p>
            <a:pPr>
              <a:lnSpc>
                <a:spcPct val="100000"/>
              </a:lnSpc>
            </a:pPr>
            <a:r>
              <a:rPr lang="en-US" sz="3500" dirty="0">
                <a:latin typeface="Arial Black" panose="020B0A04020102020204" pitchFamily="34" charset="0"/>
              </a:rPr>
              <a:t>ADU Design Competition</a:t>
            </a:r>
          </a:p>
        </p:txBody>
      </p:sp>
      <p:pic>
        <p:nvPicPr>
          <p:cNvPr id="6" name="Picture 5">
            <a:extLst>
              <a:ext uri="{FF2B5EF4-FFF2-40B4-BE49-F238E27FC236}">
                <a16:creationId xmlns:a16="http://schemas.microsoft.com/office/drawing/2014/main" id="{8B7D340F-8863-9B3A-4975-CA6EBE2FFB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7010" y="2257319"/>
            <a:ext cx="5510590" cy="4127476"/>
          </a:xfrm>
          <a:prstGeom prst="rect">
            <a:avLst/>
          </a:prstGeom>
        </p:spPr>
      </p:pic>
      <p:pic>
        <p:nvPicPr>
          <p:cNvPr id="8" name="Picture 7">
            <a:extLst>
              <a:ext uri="{FF2B5EF4-FFF2-40B4-BE49-F238E27FC236}">
                <a16:creationId xmlns:a16="http://schemas.microsoft.com/office/drawing/2014/main" id="{BD86B98F-AB43-8167-6B1B-27F24CAF6D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729" b="2242"/>
          <a:stretch/>
        </p:blipFill>
        <p:spPr bwMode="auto">
          <a:xfrm>
            <a:off x="5786362" y="400632"/>
            <a:ext cx="3256038" cy="1800397"/>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269A7BA2-6296-A4EF-9CCD-43038FD16B12}"/>
              </a:ext>
            </a:extLst>
          </p:cNvPr>
          <p:cNvSpPr txBox="1"/>
          <p:nvPr/>
        </p:nvSpPr>
        <p:spPr>
          <a:xfrm>
            <a:off x="914400" y="1697161"/>
            <a:ext cx="4572000" cy="4308872"/>
          </a:xfrm>
          <a:prstGeom prst="rect">
            <a:avLst/>
          </a:prstGeom>
          <a:noFill/>
        </p:spPr>
        <p:txBody>
          <a:bodyPr wrap="square">
            <a:spAutoFit/>
          </a:bodyPr>
          <a:lstStyle/>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sz="2400" dirty="0">
                <a:solidFill>
                  <a:srgbClr val="164A78"/>
                </a:solidFill>
                <a:latin typeface="Arial Black" panose="020B0A04020102020204" pitchFamily="34" charset="0"/>
              </a:rPr>
              <a:t>Community Discussion</a:t>
            </a:r>
            <a:r>
              <a:rPr kumimoji="0" lang="en-US" sz="2400" b="0" i="0" u="none" strike="noStrike" kern="1200" cap="none" spc="0" normalizeH="0" baseline="0" noProof="0" dirty="0">
                <a:ln>
                  <a:noFill/>
                </a:ln>
                <a:solidFill>
                  <a:srgbClr val="164A78"/>
                </a:solidFill>
                <a:effectLst/>
                <a:uLnTx/>
                <a:uFillTx/>
                <a:latin typeface="Arial Black" panose="020B0A04020102020204" pitchFamily="34" charset="0"/>
              </a:rPr>
              <a:t>:</a:t>
            </a:r>
          </a:p>
          <a:p>
            <a:pPr marL="342900" marR="0" lvl="0" indent="-342900"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64A78"/>
                </a:solidFill>
                <a:effectLst/>
                <a:uLnTx/>
                <a:uFillTx/>
                <a:latin typeface="Arial"/>
                <a:ea typeface="+mn-ea"/>
                <a:cs typeface="+mn-cs"/>
              </a:rPr>
              <a:t>Housing Planning Dept. hosts “Lets Talk Houston” website to engage public in housing and ADU discussion</a:t>
            </a:r>
          </a:p>
          <a:p>
            <a:pPr marL="342900" marR="0" lvl="0" indent="-342900"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lang="en-US" sz="2400" dirty="0">
                <a:solidFill>
                  <a:srgbClr val="164A78"/>
                </a:solidFill>
                <a:latin typeface="Arial"/>
              </a:rPr>
              <a:t>Received AARP Community Challenge Grant to pay for ADU competition awards</a:t>
            </a:r>
          </a:p>
          <a:p>
            <a:pPr marL="342900" marR="0" lvl="0" indent="-342900"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64A78"/>
                </a:solidFill>
                <a:effectLst/>
                <a:uLnTx/>
                <a:uFillTx/>
                <a:latin typeface="Arial"/>
                <a:ea typeface="+mn-ea"/>
                <a:cs typeface="+mn-cs"/>
              </a:rPr>
              <a:t>Leveraged plan submissions to put together </a:t>
            </a:r>
            <a:r>
              <a:rPr kumimoji="0" lang="en-US" sz="2400" b="0" i="0" u="none" strike="noStrike" kern="1200" cap="none" spc="0" normalizeH="0" baseline="0" noProof="0" dirty="0">
                <a:ln>
                  <a:noFill/>
                </a:ln>
                <a:solidFill>
                  <a:srgbClr val="164A78"/>
                </a:solidFill>
                <a:effectLst/>
                <a:uLnTx/>
                <a:uFillTx/>
                <a:latin typeface="Arial"/>
                <a:ea typeface="+mn-ea"/>
                <a:cs typeface="+mn-cs"/>
                <a:hlinkClick r:id="rId5"/>
              </a:rPr>
              <a:t>ADU design book </a:t>
            </a:r>
            <a:r>
              <a:rPr kumimoji="0" lang="en-US" sz="2400" b="0" i="0" u="none" strike="noStrike" kern="1200" cap="none" spc="0" normalizeH="0" baseline="0" noProof="0" dirty="0">
                <a:ln>
                  <a:noFill/>
                </a:ln>
                <a:solidFill>
                  <a:srgbClr val="164A78"/>
                </a:solidFill>
                <a:effectLst/>
                <a:uLnTx/>
                <a:uFillTx/>
                <a:latin typeface="Arial"/>
                <a:ea typeface="+mn-ea"/>
                <a:cs typeface="+mn-cs"/>
              </a:rPr>
              <a:t>for public use</a:t>
            </a:r>
          </a:p>
        </p:txBody>
      </p:sp>
    </p:spTree>
    <p:extLst>
      <p:ext uri="{BB962C8B-B14F-4D97-AF65-F5344CB8AC3E}">
        <p14:creationId xmlns:p14="http://schemas.microsoft.com/office/powerpoint/2010/main" val="1408330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04F-73C6-388F-9599-4413C83230F4}"/>
              </a:ext>
            </a:extLst>
          </p:cNvPr>
          <p:cNvSpPr txBox="1">
            <a:spLocks/>
          </p:cNvSpPr>
          <p:nvPr/>
        </p:nvSpPr>
        <p:spPr>
          <a:xfrm>
            <a:off x="914400" y="561372"/>
            <a:ext cx="4572000" cy="848313"/>
          </a:xfrm>
          <a:prstGeom prst="rect">
            <a:avLst/>
          </a:prstGeom>
        </p:spPr>
        <p:txBody>
          <a:bodyPr lIns="0" tIns="0" rIns="0" bIns="0" anchor="t" anchorCtr="0">
            <a:normAutofit fontScale="92500" lnSpcReduction="10000"/>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Successful Policies and Programs</a:t>
            </a:r>
          </a:p>
        </p:txBody>
      </p:sp>
      <p:sp>
        <p:nvSpPr>
          <p:cNvPr id="3" name="Subtitle 2">
            <a:extLst>
              <a:ext uri="{FF2B5EF4-FFF2-40B4-BE49-F238E27FC236}">
                <a16:creationId xmlns:a16="http://schemas.microsoft.com/office/drawing/2014/main" id="{C5C2B72A-E827-9DF4-C4FA-7596423CC761}"/>
              </a:ext>
            </a:extLst>
          </p:cNvPr>
          <p:cNvSpPr txBox="1">
            <a:spLocks/>
          </p:cNvSpPr>
          <p:nvPr/>
        </p:nvSpPr>
        <p:spPr>
          <a:xfrm>
            <a:off x="914400" y="1645760"/>
            <a:ext cx="4572000" cy="472410"/>
          </a:xfrm>
          <a:prstGeom prst="rect">
            <a:avLst/>
          </a:prstGeom>
        </p:spPr>
        <p:txBody>
          <a:bodyPr lIns="0" tIns="0" rIns="0" bIns="0">
            <a:normAutofit/>
          </a:bodyPr>
          <a:lstStyle>
            <a:lvl1pPr marL="0" indent="0" algn="l" defTabSz="914400" rtl="0" eaLnBrk="1" latinLnBrk="0" hangingPunct="1">
              <a:lnSpc>
                <a:spcPts val="2760"/>
              </a:lnSpc>
              <a:spcBef>
                <a:spcPts val="0"/>
              </a:spcBef>
              <a:spcAft>
                <a:spcPts val="12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b="1" dirty="0">
                <a:solidFill>
                  <a:srgbClr val="164A78"/>
                </a:solidFill>
                <a:latin typeface="Aerial"/>
                <a:cs typeface="Sabon Next LT" panose="02000500000000000000" pitchFamily="2" charset="0"/>
              </a:rPr>
              <a:t>Identified ADU Tools &amp; Techniques</a:t>
            </a:r>
          </a:p>
        </p:txBody>
      </p:sp>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pic>
        <p:nvPicPr>
          <p:cNvPr id="4" name="Picture 2" descr="Home - New Hampshire Housing">
            <a:extLst>
              <a:ext uri="{FF2B5EF4-FFF2-40B4-BE49-F238E27FC236}">
                <a16:creationId xmlns:a16="http://schemas.microsoft.com/office/drawing/2014/main" id="{5E4A8205-FE99-E512-4377-71321670A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sp>
        <p:nvSpPr>
          <p:cNvPr id="28" name="Subtitle 2">
            <a:extLst>
              <a:ext uri="{FF2B5EF4-FFF2-40B4-BE49-F238E27FC236}">
                <a16:creationId xmlns:a16="http://schemas.microsoft.com/office/drawing/2014/main" id="{3780F332-386F-2542-3432-92BCB94101A7}"/>
              </a:ext>
            </a:extLst>
          </p:cNvPr>
          <p:cNvSpPr txBox="1">
            <a:spLocks/>
          </p:cNvSpPr>
          <p:nvPr/>
        </p:nvSpPr>
        <p:spPr>
          <a:xfrm>
            <a:off x="6812280" y="804121"/>
            <a:ext cx="4741496" cy="1498072"/>
          </a:xfrm>
          <a:prstGeom prst="rect">
            <a:avLst/>
          </a:prstGeom>
        </p:spPr>
        <p:txBody>
          <a:bodyPr lIns="0" tIns="0" rIns="0" bIns="0">
            <a:normAutofit/>
          </a:bodyPr>
          <a:lstStyle>
            <a:lvl1pPr marL="0" indent="0" algn="l" defTabSz="914400" rtl="0" eaLnBrk="1" latinLnBrk="0" hangingPunct="1">
              <a:lnSpc>
                <a:spcPts val="2760"/>
              </a:lnSpc>
              <a:spcBef>
                <a:spcPts val="0"/>
              </a:spcBef>
              <a:spcAft>
                <a:spcPts val="12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0"/>
              </a:spcAft>
            </a:pPr>
            <a:r>
              <a:rPr lang="en-US" sz="2000" b="1" u="sng" dirty="0">
                <a:solidFill>
                  <a:srgbClr val="E57066"/>
                </a:solidFill>
                <a:latin typeface="Aerial"/>
                <a:cs typeface="Sabon Next LT" panose="02000500000000000000" pitchFamily="2" charset="0"/>
              </a:rPr>
              <a:t>IMPORTANT NOTE…</a:t>
            </a:r>
          </a:p>
          <a:p>
            <a:pPr algn="l"/>
            <a:r>
              <a:rPr lang="en-US" sz="2000" b="1" dirty="0">
                <a:solidFill>
                  <a:srgbClr val="E57066"/>
                </a:solidFill>
                <a:latin typeface="Aerial"/>
                <a:cs typeface="Sabon Next LT" panose="02000500000000000000" pitchFamily="2" charset="0"/>
              </a:rPr>
              <a:t>Liberalizing of ADU regulations and/or the ADU approval process was observed as an initial step in all the ADU case studies.</a:t>
            </a:r>
          </a:p>
        </p:txBody>
      </p:sp>
      <p:sp>
        <p:nvSpPr>
          <p:cNvPr id="30" name="Text Placeholder 18">
            <a:extLst>
              <a:ext uri="{FF2B5EF4-FFF2-40B4-BE49-F238E27FC236}">
                <a16:creationId xmlns:a16="http://schemas.microsoft.com/office/drawing/2014/main" id="{7968B577-8614-A474-AFAE-E4D16919669B}"/>
              </a:ext>
            </a:extLst>
          </p:cNvPr>
          <p:cNvSpPr txBox="1">
            <a:spLocks/>
          </p:cNvSpPr>
          <p:nvPr/>
        </p:nvSpPr>
        <p:spPr>
          <a:xfrm>
            <a:off x="685338" y="3030164"/>
            <a:ext cx="2011680" cy="2825173"/>
          </a:xfrm>
          <a:prstGeom prst="rect">
            <a:avLst/>
          </a:prstGeom>
          <a:noFill/>
          <a:ln w="12700">
            <a:solidFill>
              <a:srgbClr val="F5CDCE"/>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0" normalizeH="0" baseline="0" noProof="0" dirty="0">
                <a:ln>
                  <a:noFill/>
                </a:ln>
                <a:solidFill>
                  <a:srgbClr val="164A78"/>
                </a:solidFill>
                <a:effectLst/>
                <a:uLnTx/>
                <a:uFillTx/>
                <a:latin typeface="Arial Black" panose="020B0A04020102020204" pitchFamily="34" charset="0"/>
              </a:rPr>
              <a:t>Technical Assistance</a:t>
            </a:r>
          </a:p>
        </p:txBody>
      </p:sp>
      <p:pic>
        <p:nvPicPr>
          <p:cNvPr id="31" name="Picture Placeholder 291" descr="checklist icon">
            <a:extLst>
              <a:ext uri="{FF2B5EF4-FFF2-40B4-BE49-F238E27FC236}">
                <a16:creationId xmlns:a16="http://schemas.microsoft.com/office/drawing/2014/main" id="{D44204BA-30AD-B824-124D-B4EEFFA5E083}"/>
              </a:ext>
            </a:extLst>
          </p:cNvPr>
          <p:cNvPicPr>
            <a:picLocks noChangeAspect="1"/>
          </p:cNvPicPr>
          <p:nvPr/>
        </p:nvPicPr>
        <p:blipFill rotWithShape="1">
          <a:blip r:embed="rId3"/>
          <a:srcRect/>
          <a:stretch/>
        </p:blipFill>
        <p:spPr>
          <a:xfrm>
            <a:off x="1339134" y="2649538"/>
            <a:ext cx="704088" cy="704088"/>
          </a:xfrm>
          <a:prstGeom prst="ellipse">
            <a:avLst/>
          </a:prstGeom>
          <a:solidFill>
            <a:srgbClr val="F5CDCE"/>
          </a:solidFill>
        </p:spPr>
      </p:pic>
      <p:sp>
        <p:nvSpPr>
          <p:cNvPr id="32" name="Text Placeholder 23">
            <a:extLst>
              <a:ext uri="{FF2B5EF4-FFF2-40B4-BE49-F238E27FC236}">
                <a16:creationId xmlns:a16="http://schemas.microsoft.com/office/drawing/2014/main" id="{62A9454D-3586-E71B-5D7C-71943FCE66CC}"/>
              </a:ext>
            </a:extLst>
          </p:cNvPr>
          <p:cNvSpPr txBox="1">
            <a:spLocks/>
          </p:cNvSpPr>
          <p:nvPr/>
        </p:nvSpPr>
        <p:spPr>
          <a:xfrm>
            <a:off x="731058" y="4426884"/>
            <a:ext cx="1920240" cy="1371600"/>
          </a:xfrm>
          <a:prstGeom prst="rect">
            <a:avLst/>
          </a:prstGeom>
          <a:noFill/>
          <a:ln>
            <a:noFill/>
          </a:ln>
        </p:spPr>
        <p:txBody>
          <a:bodyPr lIns="91440" rIns="91440" anchor="t">
            <a:noAutofit/>
          </a:bodyPr>
          <a:lstStyle>
            <a:lvl1pPr marL="0" indent="0" algn="ctr" defTabSz="914400" rtl="0" eaLnBrk="1" latinLnBrk="0" hangingPunct="1">
              <a:lnSpc>
                <a:spcPct val="100000"/>
              </a:lnSpc>
              <a:spcBef>
                <a:spcPts val="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164A78"/>
                </a:solidFill>
                <a:effectLst/>
                <a:uLnTx/>
                <a:uFillTx/>
                <a:latin typeface="Arial"/>
                <a:ea typeface="+mn-ea"/>
                <a:cs typeface="+mn-cs"/>
              </a:rPr>
              <a:t>Permitting &amp; Approvals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164A78"/>
                </a:solidFill>
                <a:effectLst/>
                <a:uLnTx/>
                <a:uFillTx/>
                <a:latin typeface="Arial"/>
                <a:ea typeface="+mn-ea"/>
                <a:cs typeface="+mn-cs"/>
              </a:rPr>
              <a:t>ADU Checklist</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b="1" dirty="0">
                <a:solidFill>
                  <a:srgbClr val="164A78"/>
                </a:solidFill>
                <a:latin typeface="Arial"/>
              </a:rPr>
              <a:t>Homeowner Workshops</a:t>
            </a:r>
            <a:endParaRPr kumimoji="0" lang="en-US" sz="1500" b="1" i="0" u="none" strike="noStrike" kern="1200" cap="none" spc="0" normalizeH="0" baseline="0" noProof="0" dirty="0">
              <a:ln>
                <a:noFill/>
              </a:ln>
              <a:solidFill>
                <a:srgbClr val="164A78"/>
              </a:solidFill>
              <a:effectLst/>
              <a:uLnTx/>
              <a:uFillTx/>
              <a:latin typeface="Arial"/>
              <a:ea typeface="+mn-ea"/>
              <a:cs typeface="+mn-cs"/>
            </a:endParaRPr>
          </a:p>
        </p:txBody>
      </p:sp>
      <p:sp>
        <p:nvSpPr>
          <p:cNvPr id="33" name="Text Placeholder 19">
            <a:extLst>
              <a:ext uri="{FF2B5EF4-FFF2-40B4-BE49-F238E27FC236}">
                <a16:creationId xmlns:a16="http://schemas.microsoft.com/office/drawing/2014/main" id="{A3C893BA-C39E-D5BD-F324-0E55643A6564}"/>
              </a:ext>
            </a:extLst>
          </p:cNvPr>
          <p:cNvSpPr txBox="1">
            <a:spLocks/>
          </p:cNvSpPr>
          <p:nvPr/>
        </p:nvSpPr>
        <p:spPr>
          <a:xfrm>
            <a:off x="2900910" y="3030164"/>
            <a:ext cx="2011680" cy="2825173"/>
          </a:xfrm>
          <a:prstGeom prst="rect">
            <a:avLst/>
          </a:prstGeom>
          <a:noFill/>
          <a:ln w="12700">
            <a:solidFill>
              <a:srgbClr val="AAC3E8"/>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0" normalizeH="0" baseline="0" noProof="0" dirty="0">
                <a:ln>
                  <a:noFill/>
                </a:ln>
                <a:solidFill>
                  <a:srgbClr val="164A78"/>
                </a:solidFill>
                <a:effectLst/>
                <a:uLnTx/>
                <a:uFillTx/>
                <a:latin typeface="Arial Black" panose="020B0A04020102020204" pitchFamily="34" charset="0"/>
              </a:rPr>
              <a:t>Outreach &amp; Education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0" u="none" strike="noStrike" kern="1200" cap="all" spc="0" normalizeH="0" baseline="0" noProof="0" dirty="0">
              <a:ln>
                <a:noFill/>
              </a:ln>
              <a:solidFill>
                <a:srgbClr val="164A78"/>
              </a:solidFill>
              <a:effectLst/>
              <a:uLnTx/>
              <a:uFillTx/>
              <a:latin typeface="Arial" panose="020B0604020202020204" pitchFamily="34" charset="0"/>
              <a:ea typeface="+mn-ea"/>
              <a:cs typeface="Arial" panose="020B0604020202020204" pitchFamily="34" charset="0"/>
            </a:endParaRPr>
          </a:p>
        </p:txBody>
      </p:sp>
      <p:pic>
        <p:nvPicPr>
          <p:cNvPr id="34" name="Picture Placeholder 289" descr="person with loud speaker icon">
            <a:extLst>
              <a:ext uri="{FF2B5EF4-FFF2-40B4-BE49-F238E27FC236}">
                <a16:creationId xmlns:a16="http://schemas.microsoft.com/office/drawing/2014/main" id="{4AD86399-839D-A855-6F7E-0C78B654B0A7}"/>
              </a:ext>
            </a:extLst>
          </p:cNvPr>
          <p:cNvPicPr>
            <a:picLocks noChangeAspect="1"/>
          </p:cNvPicPr>
          <p:nvPr/>
        </p:nvPicPr>
        <p:blipFill rotWithShape="1">
          <a:blip r:embed="rId4"/>
          <a:srcRect t="113" b="113"/>
          <a:stretch/>
        </p:blipFill>
        <p:spPr>
          <a:xfrm>
            <a:off x="3554707" y="2649538"/>
            <a:ext cx="704088" cy="704088"/>
          </a:xfrm>
          <a:prstGeom prst="ellipse">
            <a:avLst/>
          </a:prstGeom>
          <a:solidFill>
            <a:srgbClr val="AAC3E8"/>
          </a:solidFill>
        </p:spPr>
      </p:pic>
      <p:sp>
        <p:nvSpPr>
          <p:cNvPr id="35" name="Text Placeholder 24">
            <a:extLst>
              <a:ext uri="{FF2B5EF4-FFF2-40B4-BE49-F238E27FC236}">
                <a16:creationId xmlns:a16="http://schemas.microsoft.com/office/drawing/2014/main" id="{16BBD0D7-68F1-502D-117E-F7F097654C01}"/>
              </a:ext>
            </a:extLst>
          </p:cNvPr>
          <p:cNvSpPr txBox="1">
            <a:spLocks/>
          </p:cNvSpPr>
          <p:nvPr/>
        </p:nvSpPr>
        <p:spPr>
          <a:xfrm>
            <a:off x="2946630" y="4426884"/>
            <a:ext cx="1920240" cy="1371600"/>
          </a:xfrm>
          <a:prstGeom prst="rect">
            <a:avLst/>
          </a:prstGeom>
          <a:noFill/>
          <a:ln>
            <a:noFill/>
          </a:ln>
        </p:spPr>
        <p:txBody>
          <a:bodyPr lIns="91440" rIns="91440" anchor="t">
            <a:noAutofit/>
          </a:bodyPr>
          <a:lstStyle>
            <a:lvl1pPr marL="0" indent="0" algn="ctr" defTabSz="914400" rtl="0" eaLnBrk="1" latinLnBrk="0" hangingPunct="1">
              <a:lnSpc>
                <a:spcPct val="100000"/>
              </a:lnSpc>
              <a:spcBef>
                <a:spcPts val="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164A78"/>
                </a:solidFill>
                <a:effectLst/>
                <a:uLnTx/>
                <a:uFillTx/>
                <a:latin typeface="Arial"/>
                <a:ea typeface="+mn-ea"/>
                <a:cs typeface="+mn-cs"/>
              </a:rPr>
              <a:t>Annual Reporting</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b="1" dirty="0">
                <a:solidFill>
                  <a:srgbClr val="164A78"/>
                </a:solidFill>
                <a:latin typeface="Arial"/>
              </a:rPr>
              <a:t>Informational Videos</a:t>
            </a:r>
            <a:endParaRPr kumimoji="0" lang="en-US" sz="1500" b="1" i="0" u="none" strike="noStrike" kern="1200" cap="none" spc="0" normalizeH="0" baseline="0" noProof="0" dirty="0">
              <a:ln>
                <a:noFill/>
              </a:ln>
              <a:solidFill>
                <a:srgbClr val="164A78"/>
              </a:solidFill>
              <a:effectLst/>
              <a:uLnTx/>
              <a:uFillTx/>
              <a:latin typeface="Arial"/>
              <a:ea typeface="+mn-ea"/>
              <a:cs typeface="+mn-cs"/>
            </a:endParaRPr>
          </a:p>
        </p:txBody>
      </p:sp>
      <p:sp>
        <p:nvSpPr>
          <p:cNvPr id="36" name="Text Placeholder 20">
            <a:extLst>
              <a:ext uri="{FF2B5EF4-FFF2-40B4-BE49-F238E27FC236}">
                <a16:creationId xmlns:a16="http://schemas.microsoft.com/office/drawing/2014/main" id="{78673C20-46D9-1109-7143-2B1929EFFBE2}"/>
              </a:ext>
            </a:extLst>
          </p:cNvPr>
          <p:cNvSpPr txBox="1">
            <a:spLocks/>
          </p:cNvSpPr>
          <p:nvPr/>
        </p:nvSpPr>
        <p:spPr>
          <a:xfrm>
            <a:off x="5116484" y="3030164"/>
            <a:ext cx="2011680" cy="2825173"/>
          </a:xfrm>
          <a:prstGeom prst="rect">
            <a:avLst/>
          </a:prstGeom>
          <a:noFill/>
          <a:ln w="12700">
            <a:solidFill>
              <a:srgbClr val="F5CDCE"/>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0" normalizeH="0" baseline="0" noProof="0" dirty="0">
                <a:ln>
                  <a:noFill/>
                </a:ln>
                <a:solidFill>
                  <a:srgbClr val="164A78"/>
                </a:solidFill>
                <a:effectLst/>
                <a:uLnTx/>
                <a:uFillTx/>
                <a:latin typeface="Arial Black" panose="020B0A04020102020204" pitchFamily="34" charset="0"/>
              </a:rPr>
              <a:t>DESIGN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0" normalizeH="0" baseline="0" noProof="0" dirty="0">
                <a:ln>
                  <a:noFill/>
                </a:ln>
                <a:solidFill>
                  <a:srgbClr val="164A78"/>
                </a:solidFill>
                <a:effectLst/>
                <a:uLnTx/>
                <a:uFillTx/>
                <a:latin typeface="Arial Black" panose="020B0A04020102020204" pitchFamily="34" charset="0"/>
              </a:rPr>
              <a:t>Initiatives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0" u="none" strike="noStrike" kern="1200" cap="all" spc="0" normalizeH="0" baseline="0" noProof="0" dirty="0">
              <a:ln>
                <a:noFill/>
              </a:ln>
              <a:solidFill>
                <a:srgbClr val="164A78"/>
              </a:solidFill>
              <a:effectLst/>
              <a:uLnTx/>
              <a:uFillTx/>
              <a:latin typeface="Arial" panose="020B0604020202020204" pitchFamily="34" charset="0"/>
              <a:ea typeface="+mn-ea"/>
              <a:cs typeface="Arial" panose="020B0604020202020204" pitchFamily="34" charset="0"/>
            </a:endParaRPr>
          </a:p>
        </p:txBody>
      </p:sp>
      <p:pic>
        <p:nvPicPr>
          <p:cNvPr id="37" name="Picture Placeholder 287" descr="blueprint icon">
            <a:extLst>
              <a:ext uri="{FF2B5EF4-FFF2-40B4-BE49-F238E27FC236}">
                <a16:creationId xmlns:a16="http://schemas.microsoft.com/office/drawing/2014/main" id="{EE7A07CE-84F3-D892-87FC-224CFBE6B4C2}"/>
              </a:ext>
            </a:extLst>
          </p:cNvPr>
          <p:cNvPicPr>
            <a:picLocks noChangeAspect="1"/>
          </p:cNvPicPr>
          <p:nvPr/>
        </p:nvPicPr>
        <p:blipFill rotWithShape="1">
          <a:blip r:embed="rId5"/>
          <a:srcRect t="431" b="431"/>
          <a:stretch/>
        </p:blipFill>
        <p:spPr>
          <a:xfrm>
            <a:off x="5770280" y="2649538"/>
            <a:ext cx="704088" cy="704088"/>
          </a:xfrm>
          <a:prstGeom prst="ellipse">
            <a:avLst/>
          </a:prstGeom>
          <a:solidFill>
            <a:srgbClr val="F5CDCE"/>
          </a:solidFill>
        </p:spPr>
      </p:pic>
      <p:sp>
        <p:nvSpPr>
          <p:cNvPr id="38" name="Text Placeholder 25">
            <a:extLst>
              <a:ext uri="{FF2B5EF4-FFF2-40B4-BE49-F238E27FC236}">
                <a16:creationId xmlns:a16="http://schemas.microsoft.com/office/drawing/2014/main" id="{D14C7A53-2E11-94D1-8412-8DFC8A7A46D3}"/>
              </a:ext>
            </a:extLst>
          </p:cNvPr>
          <p:cNvSpPr txBox="1">
            <a:spLocks/>
          </p:cNvSpPr>
          <p:nvPr/>
        </p:nvSpPr>
        <p:spPr>
          <a:xfrm>
            <a:off x="5162204" y="4426884"/>
            <a:ext cx="1920240" cy="1371600"/>
          </a:xfrm>
          <a:prstGeom prst="rect">
            <a:avLst/>
          </a:prstGeom>
          <a:noFill/>
          <a:ln>
            <a:noFill/>
          </a:ln>
        </p:spPr>
        <p:txBody>
          <a:bodyPr lIns="91440" rIns="91440" anchor="t">
            <a:noAutofit/>
          </a:bodyPr>
          <a:lstStyle>
            <a:lvl1pPr marL="0" indent="0" algn="ctr" defTabSz="914400" rtl="0" eaLnBrk="1" latinLnBrk="0" hangingPunct="1">
              <a:lnSpc>
                <a:spcPct val="100000"/>
              </a:lnSpc>
              <a:spcBef>
                <a:spcPts val="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lang="en-US" b="1" dirty="0">
                <a:solidFill>
                  <a:srgbClr val="164A78"/>
                </a:solidFill>
                <a:latin typeface="Arial"/>
              </a:rPr>
              <a:t>ADU Design Guides</a:t>
            </a: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lang="en-US" b="1" dirty="0">
                <a:solidFill>
                  <a:srgbClr val="164A78"/>
                </a:solidFill>
                <a:latin typeface="Arial"/>
              </a:rPr>
              <a:t>Competitions</a:t>
            </a: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lang="en-US" b="1" dirty="0">
                <a:solidFill>
                  <a:srgbClr val="164A78"/>
                </a:solidFill>
                <a:latin typeface="Arial"/>
              </a:rPr>
              <a:t>Pilot Projects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srgbClr val="164A78"/>
              </a:solidFill>
              <a:effectLst/>
              <a:uLnTx/>
              <a:uFillTx/>
              <a:latin typeface="Arial"/>
              <a:ea typeface="+mn-ea"/>
              <a:cs typeface="+mn-cs"/>
            </a:endParaRPr>
          </a:p>
        </p:txBody>
      </p:sp>
      <p:sp>
        <p:nvSpPr>
          <p:cNvPr id="39" name="Text Placeholder 21">
            <a:extLst>
              <a:ext uri="{FF2B5EF4-FFF2-40B4-BE49-F238E27FC236}">
                <a16:creationId xmlns:a16="http://schemas.microsoft.com/office/drawing/2014/main" id="{B3BE0F6C-73C3-9597-482D-5242DB713EEC}"/>
              </a:ext>
            </a:extLst>
          </p:cNvPr>
          <p:cNvSpPr txBox="1">
            <a:spLocks/>
          </p:cNvSpPr>
          <p:nvPr/>
        </p:nvSpPr>
        <p:spPr>
          <a:xfrm>
            <a:off x="7332057" y="3030164"/>
            <a:ext cx="2011680" cy="2825173"/>
          </a:xfrm>
          <a:prstGeom prst="rect">
            <a:avLst/>
          </a:prstGeom>
          <a:noFill/>
          <a:ln w="12700">
            <a:solidFill>
              <a:srgbClr val="AAC3E8"/>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150" normalizeH="0" baseline="0" noProof="0" dirty="0">
                <a:ln>
                  <a:noFill/>
                </a:ln>
                <a:solidFill>
                  <a:srgbClr val="164A78"/>
                </a:solidFill>
                <a:effectLst/>
                <a:uLnTx/>
                <a:uFillTx/>
                <a:latin typeface="Arial Black" panose="020B0A04020102020204" pitchFamily="34" charset="0"/>
              </a:rPr>
              <a:t>Pre-Approved</a:t>
            </a:r>
            <a:r>
              <a:rPr kumimoji="0" lang="en-US" sz="1800" b="1" i="0" u="none" strike="noStrike" kern="1200" cap="all" spc="0" normalizeH="0" baseline="0" noProof="0" dirty="0">
                <a:ln>
                  <a:noFill/>
                </a:ln>
                <a:solidFill>
                  <a:srgbClr val="164A78"/>
                </a:solidFill>
                <a:effectLst/>
                <a:uLnTx/>
                <a:uFillTx/>
                <a:latin typeface="Arial Black" panose="020B0A04020102020204" pitchFamily="34" charset="0"/>
              </a:rPr>
              <a:t> ADU Plans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0" u="none" strike="noStrike" kern="1200" cap="all" spc="0" normalizeH="0" baseline="0" noProof="0" dirty="0">
              <a:ln>
                <a:noFill/>
              </a:ln>
              <a:solidFill>
                <a:srgbClr val="164A78"/>
              </a:solidFill>
              <a:effectLst/>
              <a:uLnTx/>
              <a:uFillTx/>
              <a:latin typeface="Arial" panose="020B0604020202020204" pitchFamily="34" charset="0"/>
              <a:ea typeface="+mn-ea"/>
              <a:cs typeface="Arial" panose="020B0604020202020204" pitchFamily="34" charset="0"/>
            </a:endParaRPr>
          </a:p>
        </p:txBody>
      </p:sp>
      <p:pic>
        <p:nvPicPr>
          <p:cNvPr id="40" name="Picture Placeholder 269" descr="target icon">
            <a:extLst>
              <a:ext uri="{FF2B5EF4-FFF2-40B4-BE49-F238E27FC236}">
                <a16:creationId xmlns:a16="http://schemas.microsoft.com/office/drawing/2014/main" id="{71B6BF9F-BA35-B19C-B6E2-CF33AA59DA60}"/>
              </a:ext>
            </a:extLst>
          </p:cNvPr>
          <p:cNvPicPr>
            <a:picLocks noChangeAspect="1"/>
          </p:cNvPicPr>
          <p:nvPr/>
        </p:nvPicPr>
        <p:blipFill rotWithShape="1">
          <a:blip r:embed="rId6"/>
          <a:srcRect t="113" b="113"/>
          <a:stretch/>
        </p:blipFill>
        <p:spPr>
          <a:xfrm>
            <a:off x="7985853" y="2649538"/>
            <a:ext cx="704088" cy="704088"/>
          </a:xfrm>
          <a:prstGeom prst="ellipse">
            <a:avLst/>
          </a:prstGeom>
          <a:solidFill>
            <a:srgbClr val="AAC3E8"/>
          </a:solidFill>
        </p:spPr>
      </p:pic>
      <p:sp>
        <p:nvSpPr>
          <p:cNvPr id="41" name="Text Placeholder 26">
            <a:extLst>
              <a:ext uri="{FF2B5EF4-FFF2-40B4-BE49-F238E27FC236}">
                <a16:creationId xmlns:a16="http://schemas.microsoft.com/office/drawing/2014/main" id="{7430F845-BD62-278A-CCB7-3B974372E491}"/>
              </a:ext>
            </a:extLst>
          </p:cNvPr>
          <p:cNvSpPr txBox="1">
            <a:spLocks/>
          </p:cNvSpPr>
          <p:nvPr/>
        </p:nvSpPr>
        <p:spPr>
          <a:xfrm>
            <a:off x="7377777" y="4426884"/>
            <a:ext cx="1920240" cy="1371600"/>
          </a:xfrm>
          <a:prstGeom prst="rect">
            <a:avLst/>
          </a:prstGeom>
          <a:noFill/>
          <a:ln>
            <a:noFill/>
          </a:ln>
        </p:spPr>
        <p:txBody>
          <a:bodyPr lIns="91440" rIns="91440" anchor="t">
            <a:noAutofit/>
          </a:bodyPr>
          <a:lstStyle>
            <a:lvl1pPr marL="0" indent="0" algn="ctr" defTabSz="914400" rtl="0" eaLnBrk="1" latinLnBrk="0" hangingPunct="1">
              <a:lnSpc>
                <a:spcPct val="100000"/>
              </a:lnSpc>
              <a:spcBef>
                <a:spcPts val="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164A78"/>
                </a:solidFill>
                <a:effectLst/>
                <a:uLnTx/>
                <a:uFillTx/>
                <a:latin typeface="Arial"/>
                <a:ea typeface="+mn-ea"/>
                <a:cs typeface="+mn-cs"/>
              </a:rPr>
              <a:t>Free Plans for Public Use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b="1" dirty="0">
                <a:solidFill>
                  <a:srgbClr val="164A78"/>
                </a:solidFill>
                <a:latin typeface="Arial"/>
              </a:rPr>
              <a:t>License Fee for Plan Use</a:t>
            </a:r>
            <a:endParaRPr kumimoji="0" lang="en-US" sz="1500" b="1" i="0" u="none" strike="noStrike" kern="1200" cap="none" spc="0" normalizeH="0" baseline="0" noProof="0" dirty="0">
              <a:ln>
                <a:noFill/>
              </a:ln>
              <a:solidFill>
                <a:srgbClr val="164A78"/>
              </a:solidFill>
              <a:effectLst/>
              <a:uLnTx/>
              <a:uFillTx/>
              <a:latin typeface="Arial"/>
              <a:ea typeface="+mn-ea"/>
              <a:cs typeface="+mn-cs"/>
            </a:endParaRPr>
          </a:p>
        </p:txBody>
      </p:sp>
      <p:sp>
        <p:nvSpPr>
          <p:cNvPr id="42" name="Text Placeholder 22">
            <a:extLst>
              <a:ext uri="{FF2B5EF4-FFF2-40B4-BE49-F238E27FC236}">
                <a16:creationId xmlns:a16="http://schemas.microsoft.com/office/drawing/2014/main" id="{F37408B8-975C-38E8-1B7F-BAED37FEC083}"/>
              </a:ext>
            </a:extLst>
          </p:cNvPr>
          <p:cNvSpPr txBox="1">
            <a:spLocks/>
          </p:cNvSpPr>
          <p:nvPr/>
        </p:nvSpPr>
        <p:spPr>
          <a:xfrm>
            <a:off x="9547629" y="3030164"/>
            <a:ext cx="2011680" cy="2825173"/>
          </a:xfrm>
          <a:prstGeom prst="rect">
            <a:avLst/>
          </a:prstGeom>
          <a:noFill/>
          <a:ln w="12700">
            <a:solidFill>
              <a:srgbClr val="F5CDCE"/>
            </a:solidFill>
          </a:ln>
        </p:spPr>
        <p:txBody>
          <a:bodyPr tIns="68580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all" spc="0" normalizeH="0" baseline="0" noProof="0" dirty="0">
                <a:ln>
                  <a:noFill/>
                </a:ln>
                <a:solidFill>
                  <a:srgbClr val="164A78"/>
                </a:solidFill>
                <a:effectLst/>
                <a:uLnTx/>
                <a:uFillTx/>
                <a:latin typeface="Arial Black" panose="020B0A04020102020204" pitchFamily="34" charset="0"/>
              </a:rPr>
              <a:t>Financial Incentives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0" u="none" strike="noStrike" kern="1200" cap="all" spc="0" normalizeH="0" baseline="0" noProof="0" dirty="0">
              <a:ln>
                <a:noFill/>
              </a:ln>
              <a:solidFill>
                <a:srgbClr val="164A78"/>
              </a:solidFill>
              <a:effectLst/>
              <a:uLnTx/>
              <a:uFillTx/>
              <a:latin typeface="Arial" panose="020B0604020202020204" pitchFamily="34" charset="0"/>
              <a:ea typeface="+mn-ea"/>
              <a:cs typeface="Arial" panose="020B0604020202020204" pitchFamily="34" charset="0"/>
            </a:endParaRPr>
          </a:p>
        </p:txBody>
      </p:sp>
      <p:pic>
        <p:nvPicPr>
          <p:cNvPr id="43" name="Picture Placeholder 267" descr="rocket icon">
            <a:extLst>
              <a:ext uri="{FF2B5EF4-FFF2-40B4-BE49-F238E27FC236}">
                <a16:creationId xmlns:a16="http://schemas.microsoft.com/office/drawing/2014/main" id="{09CA48F1-C7BD-3C73-1E9C-3DED88EADF03}"/>
              </a:ext>
            </a:extLst>
          </p:cNvPr>
          <p:cNvPicPr>
            <a:picLocks noChangeAspect="1"/>
          </p:cNvPicPr>
          <p:nvPr/>
        </p:nvPicPr>
        <p:blipFill rotWithShape="1">
          <a:blip r:embed="rId7"/>
          <a:srcRect t="543" b="543"/>
          <a:stretch/>
        </p:blipFill>
        <p:spPr>
          <a:xfrm>
            <a:off x="10201425" y="2649538"/>
            <a:ext cx="704088" cy="704088"/>
          </a:xfrm>
          <a:prstGeom prst="ellipse">
            <a:avLst/>
          </a:prstGeom>
          <a:solidFill>
            <a:srgbClr val="F5CDCE"/>
          </a:solidFill>
        </p:spPr>
      </p:pic>
      <p:sp>
        <p:nvSpPr>
          <p:cNvPr id="44" name="Text Placeholder 27">
            <a:extLst>
              <a:ext uri="{FF2B5EF4-FFF2-40B4-BE49-F238E27FC236}">
                <a16:creationId xmlns:a16="http://schemas.microsoft.com/office/drawing/2014/main" id="{9071FC29-CDE0-C5B7-1D62-BF3D8D8CEC51}"/>
              </a:ext>
            </a:extLst>
          </p:cNvPr>
          <p:cNvSpPr txBox="1">
            <a:spLocks/>
          </p:cNvSpPr>
          <p:nvPr/>
        </p:nvSpPr>
        <p:spPr>
          <a:xfrm>
            <a:off x="9593349" y="4426884"/>
            <a:ext cx="1920240" cy="1371600"/>
          </a:xfrm>
          <a:prstGeom prst="rect">
            <a:avLst/>
          </a:prstGeom>
          <a:noFill/>
          <a:ln>
            <a:noFill/>
          </a:ln>
        </p:spPr>
        <p:txBody>
          <a:bodyPr lIns="91440" rIns="91440" anchor="t">
            <a:noAutofit/>
          </a:bodyPr>
          <a:lstStyle>
            <a:lvl1pPr marL="0" indent="0" algn="ctr" defTabSz="914400" rtl="0" eaLnBrk="1" latinLnBrk="0" hangingPunct="1">
              <a:lnSpc>
                <a:spcPct val="100000"/>
              </a:lnSpc>
              <a:spcBef>
                <a:spcPts val="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164A78"/>
                </a:solidFill>
                <a:effectLst/>
                <a:uLnTx/>
                <a:uFillTx/>
                <a:latin typeface="Arial"/>
                <a:ea typeface="+mn-ea"/>
                <a:cs typeface="+mn-cs"/>
              </a:rPr>
              <a:t>Loans &amp; Grants</a:t>
            </a: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lang="en-US" b="1" dirty="0">
                <a:solidFill>
                  <a:srgbClr val="164A78"/>
                </a:solidFill>
                <a:latin typeface="Arial"/>
              </a:rPr>
              <a:t>For Design &amp; Permitting</a:t>
            </a: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164A78"/>
                </a:solidFill>
                <a:effectLst/>
                <a:uLnTx/>
                <a:uFillTx/>
                <a:latin typeface="Arial"/>
                <a:ea typeface="+mn-ea"/>
                <a:cs typeface="+mn-cs"/>
              </a:rPr>
              <a:t>Construction</a:t>
            </a:r>
          </a:p>
        </p:txBody>
      </p:sp>
    </p:spTree>
    <p:extLst>
      <p:ext uri="{BB962C8B-B14F-4D97-AF65-F5344CB8AC3E}">
        <p14:creationId xmlns:p14="http://schemas.microsoft.com/office/powerpoint/2010/main" val="2696020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04F-73C6-388F-9599-4413C83230F4}"/>
              </a:ext>
            </a:extLst>
          </p:cNvPr>
          <p:cNvSpPr txBox="1">
            <a:spLocks/>
          </p:cNvSpPr>
          <p:nvPr/>
        </p:nvSpPr>
        <p:spPr>
          <a:xfrm>
            <a:off x="914400" y="561372"/>
            <a:ext cx="4572000" cy="848313"/>
          </a:xfrm>
          <a:prstGeom prst="rect">
            <a:avLst/>
          </a:prstGeom>
        </p:spPr>
        <p:txBody>
          <a:bodyPr lIns="0" tIns="0" rIns="0" bIns="0" anchor="t" anchorCtr="0">
            <a:normAutofit fontScale="92500" lnSpcReduction="10000"/>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Successful Policies and Programs</a:t>
            </a:r>
          </a:p>
        </p:txBody>
      </p:sp>
      <p:sp>
        <p:nvSpPr>
          <p:cNvPr id="3" name="Subtitle 2">
            <a:extLst>
              <a:ext uri="{FF2B5EF4-FFF2-40B4-BE49-F238E27FC236}">
                <a16:creationId xmlns:a16="http://schemas.microsoft.com/office/drawing/2014/main" id="{C5C2B72A-E827-9DF4-C4FA-7596423CC761}"/>
              </a:ext>
            </a:extLst>
          </p:cNvPr>
          <p:cNvSpPr txBox="1">
            <a:spLocks/>
          </p:cNvSpPr>
          <p:nvPr/>
        </p:nvSpPr>
        <p:spPr>
          <a:xfrm>
            <a:off x="914399" y="1645760"/>
            <a:ext cx="7340601" cy="472410"/>
          </a:xfrm>
          <a:prstGeom prst="rect">
            <a:avLst/>
          </a:prstGeom>
        </p:spPr>
        <p:txBody>
          <a:bodyPr lIns="0" tIns="0" rIns="0" bIns="0">
            <a:normAutofit/>
          </a:bodyPr>
          <a:lstStyle>
            <a:lvl1pPr marL="0" indent="0" algn="l" defTabSz="914400" rtl="0" eaLnBrk="1" latinLnBrk="0" hangingPunct="1">
              <a:lnSpc>
                <a:spcPts val="2760"/>
              </a:lnSpc>
              <a:spcBef>
                <a:spcPts val="0"/>
              </a:spcBef>
              <a:spcAft>
                <a:spcPts val="12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700" b="1" dirty="0">
                <a:solidFill>
                  <a:srgbClr val="164A78"/>
                </a:solidFill>
                <a:latin typeface="Aerial"/>
                <a:cs typeface="Sabon Next LT" panose="02000500000000000000" pitchFamily="2" charset="0"/>
              </a:rPr>
              <a:t>Tools and Techniques for Increasing ADUs in NH</a:t>
            </a:r>
          </a:p>
        </p:txBody>
      </p:sp>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pic>
        <p:nvPicPr>
          <p:cNvPr id="4" name="Picture 2" descr="Home - New Hampshire Housing">
            <a:extLst>
              <a:ext uri="{FF2B5EF4-FFF2-40B4-BE49-F238E27FC236}">
                <a16:creationId xmlns:a16="http://schemas.microsoft.com/office/drawing/2014/main" id="{5E4A8205-FE99-E512-4377-71321670A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Table 23">
            <a:extLst>
              <a:ext uri="{FF2B5EF4-FFF2-40B4-BE49-F238E27FC236}">
                <a16:creationId xmlns:a16="http://schemas.microsoft.com/office/drawing/2014/main" id="{0767FA37-0AD0-41D6-AE32-E325C69914BF}"/>
              </a:ext>
            </a:extLst>
          </p:cNvPr>
          <p:cNvGraphicFramePr>
            <a:graphicFrameLocks noGrp="1"/>
          </p:cNvGraphicFramePr>
          <p:nvPr/>
        </p:nvGraphicFramePr>
        <p:xfrm>
          <a:off x="914400" y="2057209"/>
          <a:ext cx="6797685" cy="4178458"/>
        </p:xfrm>
        <a:graphic>
          <a:graphicData uri="http://schemas.openxmlformats.org/drawingml/2006/table">
            <a:tbl>
              <a:tblPr firstRow="1" firstCol="1" lastRow="1" lastCol="1" bandRow="1" bandCol="1"/>
              <a:tblGrid>
                <a:gridCol w="1549400">
                  <a:extLst>
                    <a:ext uri="{9D8B030D-6E8A-4147-A177-3AD203B41FA5}">
                      <a16:colId xmlns:a16="http://schemas.microsoft.com/office/drawing/2014/main" val="213090830"/>
                    </a:ext>
                  </a:extLst>
                </a:gridCol>
                <a:gridCol w="594360">
                  <a:extLst>
                    <a:ext uri="{9D8B030D-6E8A-4147-A177-3AD203B41FA5}">
                      <a16:colId xmlns:a16="http://schemas.microsoft.com/office/drawing/2014/main" val="3551624279"/>
                    </a:ext>
                  </a:extLst>
                </a:gridCol>
                <a:gridCol w="579120">
                  <a:extLst>
                    <a:ext uri="{9D8B030D-6E8A-4147-A177-3AD203B41FA5}">
                      <a16:colId xmlns:a16="http://schemas.microsoft.com/office/drawing/2014/main" val="1816922316"/>
                    </a:ext>
                  </a:extLst>
                </a:gridCol>
                <a:gridCol w="558686">
                  <a:extLst>
                    <a:ext uri="{9D8B030D-6E8A-4147-A177-3AD203B41FA5}">
                      <a16:colId xmlns:a16="http://schemas.microsoft.com/office/drawing/2014/main" val="3110027338"/>
                    </a:ext>
                  </a:extLst>
                </a:gridCol>
                <a:gridCol w="583841">
                  <a:extLst>
                    <a:ext uri="{9D8B030D-6E8A-4147-A177-3AD203B41FA5}">
                      <a16:colId xmlns:a16="http://schemas.microsoft.com/office/drawing/2014/main" val="1465750369"/>
                    </a:ext>
                  </a:extLst>
                </a:gridCol>
                <a:gridCol w="588199">
                  <a:extLst>
                    <a:ext uri="{9D8B030D-6E8A-4147-A177-3AD203B41FA5}">
                      <a16:colId xmlns:a16="http://schemas.microsoft.com/office/drawing/2014/main" val="1937944591"/>
                    </a:ext>
                  </a:extLst>
                </a:gridCol>
                <a:gridCol w="583841">
                  <a:extLst>
                    <a:ext uri="{9D8B030D-6E8A-4147-A177-3AD203B41FA5}">
                      <a16:colId xmlns:a16="http://schemas.microsoft.com/office/drawing/2014/main" val="4243384863"/>
                    </a:ext>
                  </a:extLst>
                </a:gridCol>
                <a:gridCol w="637324">
                  <a:extLst>
                    <a:ext uri="{9D8B030D-6E8A-4147-A177-3AD203B41FA5}">
                      <a16:colId xmlns:a16="http://schemas.microsoft.com/office/drawing/2014/main" val="4231840956"/>
                    </a:ext>
                  </a:extLst>
                </a:gridCol>
                <a:gridCol w="534715">
                  <a:extLst>
                    <a:ext uri="{9D8B030D-6E8A-4147-A177-3AD203B41FA5}">
                      <a16:colId xmlns:a16="http://schemas.microsoft.com/office/drawing/2014/main" val="348299919"/>
                    </a:ext>
                  </a:extLst>
                </a:gridCol>
                <a:gridCol w="588199">
                  <a:extLst>
                    <a:ext uri="{9D8B030D-6E8A-4147-A177-3AD203B41FA5}">
                      <a16:colId xmlns:a16="http://schemas.microsoft.com/office/drawing/2014/main" val="1191165564"/>
                    </a:ext>
                  </a:extLst>
                </a:gridCol>
              </a:tblGrid>
              <a:tr h="344278">
                <a:tc>
                  <a:txBody>
                    <a:bodyPr/>
                    <a:lstStyle/>
                    <a:p>
                      <a:pPr marL="0" marR="418465">
                        <a:lnSpc>
                          <a:spcPct val="103000"/>
                        </a:lnSpc>
                        <a:spcBef>
                          <a:spcPts val="370"/>
                        </a:spcBef>
                        <a:spcAft>
                          <a:spcPts val="0"/>
                        </a:spcAft>
                      </a:pPr>
                      <a:r>
                        <a:rPr lang="en-US" sz="800" b="1">
                          <a:solidFill>
                            <a:srgbClr val="00528A"/>
                          </a:solidFill>
                          <a:effectLst/>
                          <a:latin typeface="Montserrat" panose="00000500000000000000" pitchFamily="2" charset="0"/>
                          <a:ea typeface="Montserrat" panose="00000500000000000000" pitchFamily="2" charset="0"/>
                          <a:cs typeface="Montserrat" panose="00000500000000000000" pitchFamily="2" charset="0"/>
                        </a:rPr>
                        <a:t>ADU</a:t>
                      </a:r>
                      <a:r>
                        <a:rPr lang="en-US" sz="800" b="1" spc="-5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a:solidFill>
                            <a:srgbClr val="00528A"/>
                          </a:solidFill>
                          <a:effectLst/>
                          <a:latin typeface="Montserrat" panose="00000500000000000000" pitchFamily="2" charset="0"/>
                          <a:ea typeface="Montserrat" panose="00000500000000000000" pitchFamily="2" charset="0"/>
                          <a:cs typeface="Montserrat" panose="00000500000000000000" pitchFamily="2" charset="0"/>
                        </a:rPr>
                        <a:t>Production</a:t>
                      </a:r>
                      <a:r>
                        <a:rPr lang="en-US" sz="800" b="1" spc="-45">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a:solidFill>
                            <a:srgbClr val="00528A"/>
                          </a:solidFill>
                          <a:effectLst/>
                          <a:latin typeface="Montserrat" panose="00000500000000000000" pitchFamily="2" charset="0"/>
                          <a:ea typeface="Montserrat" panose="00000500000000000000" pitchFamily="2" charset="0"/>
                          <a:cs typeface="Montserrat" panose="00000500000000000000" pitchFamily="2" charset="0"/>
                        </a:rPr>
                        <a:t>Tool</a:t>
                      </a:r>
                      <a:r>
                        <a:rPr lang="en-US" sz="800" b="1" spc="20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a:solidFill>
                            <a:srgbClr val="00528A"/>
                          </a:solidFill>
                          <a:effectLst/>
                          <a:latin typeface="Montserrat" panose="00000500000000000000" pitchFamily="2" charset="0"/>
                          <a:ea typeface="Montserrat" panose="00000500000000000000" pitchFamily="2" charset="0"/>
                          <a:cs typeface="Montserrat" panose="00000500000000000000" pitchFamily="2" charset="0"/>
                        </a:rPr>
                        <a:t>Case</a:t>
                      </a:r>
                      <a:r>
                        <a:rPr lang="en-US" sz="800" b="1" spc="-4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a:solidFill>
                            <a:srgbClr val="00528A"/>
                          </a:solidFill>
                          <a:effectLst/>
                          <a:latin typeface="Montserrat" panose="00000500000000000000" pitchFamily="2" charset="0"/>
                          <a:ea typeface="Montserrat" panose="00000500000000000000" pitchFamily="2" charset="0"/>
                          <a:cs typeface="Montserrat" panose="00000500000000000000" pitchFamily="2" charset="0"/>
                        </a:rPr>
                        <a:t>Study</a:t>
                      </a:r>
                      <a:r>
                        <a:rPr lang="en-US" sz="800" b="1" spc="-3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1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Location</a:t>
                      </a:r>
                      <a:endParaRPr lang="en-US" sz="14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00528A"/>
                      </a:solidFill>
                      <a:prstDash val="solid"/>
                      <a:round/>
                      <a:headEnd type="none" w="med" len="med"/>
                      <a:tailEnd type="none" w="med" len="med"/>
                    </a:lnB>
                  </a:tcPr>
                </a:tc>
                <a:tc>
                  <a:txBody>
                    <a:bodyPr/>
                    <a:lstStyle/>
                    <a:p>
                      <a:pPr marL="185420" marR="0" indent="-167005">
                        <a:lnSpc>
                          <a:spcPct val="103000"/>
                        </a:lnSpc>
                        <a:spcBef>
                          <a:spcPts val="370"/>
                        </a:spcBef>
                        <a:spcAft>
                          <a:spcPts val="0"/>
                        </a:spcAft>
                      </a:pPr>
                      <a:r>
                        <a:rPr lang="en-US" sz="800" b="1" spc="-1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Barnstable</a:t>
                      </a:r>
                      <a:r>
                        <a:rPr lang="en-US" sz="800" b="1" spc="20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3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MA</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00528A"/>
                      </a:solidFill>
                      <a:prstDash val="solid"/>
                      <a:round/>
                      <a:headEnd type="none" w="med" len="med"/>
                      <a:tailEnd type="none" w="med" len="med"/>
                    </a:lnB>
                    <a:solidFill>
                      <a:srgbClr val="EDEEF3"/>
                    </a:solidFill>
                  </a:tcPr>
                </a:tc>
                <a:tc>
                  <a:txBody>
                    <a:bodyPr/>
                    <a:lstStyle/>
                    <a:p>
                      <a:pPr marL="191770" marR="73660" indent="-84455">
                        <a:lnSpc>
                          <a:spcPct val="103000"/>
                        </a:lnSpc>
                        <a:spcBef>
                          <a:spcPts val="370"/>
                        </a:spcBef>
                        <a:spcAft>
                          <a:spcPts val="0"/>
                        </a:spcAft>
                      </a:pPr>
                      <a:r>
                        <a:rPr lang="en-US" sz="800" b="1" spc="-1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Boston</a:t>
                      </a:r>
                      <a:r>
                        <a:rPr lang="en-US" sz="800" b="1" spc="20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3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MA</a:t>
                      </a:r>
                      <a:endParaRPr lang="en-US" sz="14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00528A"/>
                      </a:solidFill>
                      <a:prstDash val="solid"/>
                      <a:round/>
                      <a:headEnd type="none" w="med" len="med"/>
                      <a:tailEnd type="none" w="med" len="med"/>
                    </a:lnB>
                  </a:tcPr>
                </a:tc>
                <a:tc>
                  <a:txBody>
                    <a:bodyPr/>
                    <a:lstStyle/>
                    <a:p>
                      <a:pPr marL="198120" marR="0" indent="-104775">
                        <a:lnSpc>
                          <a:spcPct val="103000"/>
                        </a:lnSpc>
                        <a:spcBef>
                          <a:spcPts val="370"/>
                        </a:spcBef>
                        <a:spcAft>
                          <a:spcPts val="0"/>
                        </a:spcAft>
                      </a:pPr>
                      <a:r>
                        <a:rPr lang="en-US" sz="800" b="1" spc="-1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State</a:t>
                      </a:r>
                      <a:r>
                        <a:rPr lang="en-US" sz="800" b="1" spc="-45">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1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of</a:t>
                      </a:r>
                      <a:r>
                        <a:rPr lang="en-US" sz="800" b="1" spc="20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3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CA</a:t>
                      </a:r>
                      <a:endParaRPr lang="en-US" sz="14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00528A"/>
                      </a:solidFill>
                      <a:prstDash val="solid"/>
                      <a:round/>
                      <a:headEnd type="none" w="med" len="med"/>
                      <a:tailEnd type="none" w="med" len="med"/>
                    </a:lnB>
                    <a:solidFill>
                      <a:srgbClr val="EDEEF3"/>
                    </a:solidFill>
                  </a:tcPr>
                </a:tc>
                <a:tc>
                  <a:txBody>
                    <a:bodyPr/>
                    <a:lstStyle/>
                    <a:p>
                      <a:pPr marL="201295" marR="73660" indent="-100965">
                        <a:lnSpc>
                          <a:spcPct val="103000"/>
                        </a:lnSpc>
                        <a:spcBef>
                          <a:spcPts val="370"/>
                        </a:spcBef>
                        <a:spcAft>
                          <a:spcPts val="0"/>
                        </a:spcAft>
                      </a:pPr>
                      <a:r>
                        <a:rPr lang="en-US" sz="800" b="1" spc="-1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Eugene</a:t>
                      </a:r>
                      <a:r>
                        <a:rPr lang="en-US" sz="800" b="1" spc="20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3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OR</a:t>
                      </a:r>
                      <a:endParaRPr lang="en-US" sz="14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00528A"/>
                      </a:solidFill>
                      <a:prstDash val="solid"/>
                      <a:round/>
                      <a:headEnd type="none" w="med" len="med"/>
                      <a:tailEnd type="none" w="med" len="med"/>
                    </a:lnB>
                  </a:tcPr>
                </a:tc>
                <a:tc>
                  <a:txBody>
                    <a:bodyPr/>
                    <a:lstStyle/>
                    <a:p>
                      <a:pPr marL="201930" marR="120650" indent="-60325">
                        <a:lnSpc>
                          <a:spcPct val="103000"/>
                        </a:lnSpc>
                        <a:spcBef>
                          <a:spcPts val="370"/>
                        </a:spcBef>
                        <a:spcAft>
                          <a:spcPts val="0"/>
                        </a:spcAft>
                      </a:pPr>
                      <a:r>
                        <a:rPr lang="en-US" sz="800" b="1" spc="-1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Chico</a:t>
                      </a:r>
                      <a:r>
                        <a:rPr lang="en-US" sz="800" b="1" spc="20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3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CA</a:t>
                      </a:r>
                      <a:endParaRPr lang="en-US" sz="14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00528A"/>
                      </a:solidFill>
                      <a:prstDash val="solid"/>
                      <a:round/>
                      <a:headEnd type="none" w="med" len="med"/>
                      <a:tailEnd type="none" w="med" len="med"/>
                    </a:lnB>
                    <a:solidFill>
                      <a:srgbClr val="EDEEF3"/>
                    </a:solidFill>
                  </a:tcPr>
                </a:tc>
                <a:tc>
                  <a:txBody>
                    <a:bodyPr/>
                    <a:lstStyle/>
                    <a:p>
                      <a:pPr marL="180340" marR="73660" indent="-76200">
                        <a:lnSpc>
                          <a:spcPct val="103000"/>
                        </a:lnSpc>
                        <a:spcBef>
                          <a:spcPts val="370"/>
                        </a:spcBef>
                        <a:spcAft>
                          <a:spcPts val="0"/>
                        </a:spcAft>
                      </a:pPr>
                      <a:r>
                        <a:rPr lang="en-US" sz="800" b="1" spc="-1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Seattle</a:t>
                      </a:r>
                      <a:r>
                        <a:rPr lang="en-US" sz="800" b="1" spc="20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3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WA</a:t>
                      </a:r>
                      <a:endParaRPr lang="en-US" sz="14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00528A"/>
                      </a:solidFill>
                      <a:prstDash val="solid"/>
                      <a:round/>
                      <a:headEnd type="none" w="med" len="med"/>
                      <a:tailEnd type="none" w="med" len="med"/>
                    </a:lnB>
                  </a:tcPr>
                </a:tc>
                <a:tc>
                  <a:txBody>
                    <a:bodyPr/>
                    <a:lstStyle/>
                    <a:p>
                      <a:pPr marL="193040" marR="0" indent="-199390">
                        <a:lnSpc>
                          <a:spcPct val="103000"/>
                        </a:lnSpc>
                        <a:spcBef>
                          <a:spcPts val="370"/>
                        </a:spcBef>
                        <a:spcAft>
                          <a:spcPts val="0"/>
                        </a:spcAft>
                      </a:pPr>
                      <a:r>
                        <a:rPr lang="en-US" sz="800" b="1" spc="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700" b="1" spc="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Los Angeles </a:t>
                      </a:r>
                      <a:r>
                        <a:rPr lang="en-US" sz="800" b="1" spc="-3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CA</a:t>
                      </a:r>
                      <a:endParaRPr lang="en-US" sz="8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00528A"/>
                      </a:solidFill>
                      <a:prstDash val="solid"/>
                      <a:round/>
                      <a:headEnd type="none" w="med" len="med"/>
                      <a:tailEnd type="none" w="med" len="med"/>
                    </a:lnB>
                    <a:solidFill>
                      <a:srgbClr val="EDEEF3"/>
                    </a:solidFill>
                  </a:tcPr>
                </a:tc>
                <a:tc>
                  <a:txBody>
                    <a:bodyPr/>
                    <a:lstStyle/>
                    <a:p>
                      <a:pPr marL="193040" marR="0" indent="-130175">
                        <a:lnSpc>
                          <a:spcPct val="103000"/>
                        </a:lnSpc>
                        <a:spcBef>
                          <a:spcPts val="370"/>
                        </a:spcBef>
                        <a:spcAft>
                          <a:spcPts val="0"/>
                        </a:spcAft>
                      </a:pPr>
                      <a:r>
                        <a:rPr lang="en-US" sz="800" b="1" spc="-1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Houston</a:t>
                      </a:r>
                      <a:r>
                        <a:rPr lang="en-US" sz="800" b="1" spc="20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3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TX</a:t>
                      </a:r>
                      <a:endParaRPr lang="en-US" sz="14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00528A"/>
                      </a:solidFill>
                      <a:prstDash val="solid"/>
                      <a:round/>
                      <a:headEnd type="none" w="med" len="med"/>
                      <a:tailEnd type="none" w="med" len="med"/>
                    </a:lnB>
                  </a:tcPr>
                </a:tc>
                <a:tc>
                  <a:txBody>
                    <a:bodyPr/>
                    <a:lstStyle/>
                    <a:p>
                      <a:pPr marL="200660" marR="50165" indent="-138430">
                        <a:lnSpc>
                          <a:spcPct val="103000"/>
                        </a:lnSpc>
                        <a:spcBef>
                          <a:spcPts val="370"/>
                        </a:spcBef>
                        <a:spcAft>
                          <a:spcPts val="0"/>
                        </a:spcAft>
                      </a:pPr>
                      <a:r>
                        <a:rPr lang="en-US" sz="7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Salt</a:t>
                      </a:r>
                      <a:r>
                        <a:rPr lang="en-US" sz="700" b="1" spc="-5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7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Lake</a:t>
                      </a:r>
                      <a:r>
                        <a:rPr lang="en-US" sz="700" b="1" spc="20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3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UT</a:t>
                      </a:r>
                      <a:endParaRPr lang="en-US" sz="8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00528A"/>
                      </a:solidFill>
                      <a:prstDash val="solid"/>
                      <a:round/>
                      <a:headEnd type="none" w="med" len="med"/>
                      <a:tailEnd type="none" w="med" len="med"/>
                    </a:lnB>
                    <a:solidFill>
                      <a:srgbClr val="EDEEF3"/>
                    </a:solidFill>
                  </a:tcPr>
                </a:tc>
                <a:extLst>
                  <a:ext uri="{0D108BD9-81ED-4DB2-BD59-A6C34878D82A}">
                    <a16:rowId xmlns:a16="http://schemas.microsoft.com/office/drawing/2014/main" val="157004744"/>
                  </a:ext>
                </a:extLst>
              </a:tr>
              <a:tr h="319515">
                <a:tc>
                  <a:txBody>
                    <a:bodyPr/>
                    <a:lstStyle/>
                    <a:p>
                      <a:pPr marL="0" marR="215265" algn="r">
                        <a:spcBef>
                          <a:spcPts val="370"/>
                        </a:spcBef>
                        <a:spcAft>
                          <a:spcPts val="0"/>
                        </a:spcAft>
                        <a:tabLst>
                          <a:tab pos="164465" algn="l"/>
                        </a:tabLst>
                      </a:pPr>
                      <a:r>
                        <a:rPr lang="en-US" sz="800" b="1" spc="-5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1</a:t>
                      </a: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Reductions</a:t>
                      </a:r>
                      <a:r>
                        <a:rPr lang="en-US" sz="800" b="1" spc="-4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in</a:t>
                      </a:r>
                      <a:r>
                        <a:rPr lang="en-US" sz="800" b="1" spc="-25"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1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Zoning:</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p>
                      <a:pPr marL="0" marR="213995" algn="r">
                        <a:spcBef>
                          <a:spcPts val="30"/>
                        </a:spcBef>
                        <a:spcAft>
                          <a:spcPts val="0"/>
                        </a:spcAft>
                      </a:pPr>
                      <a:r>
                        <a:rPr lang="en-US" sz="800" spc="-1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Regs/Approval</a:t>
                      </a:r>
                      <a:r>
                        <a:rPr lang="en-US" sz="800" spc="8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spc="-1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Process</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lgn="ctr">
                        <a:spcBef>
                          <a:spcPts val="770"/>
                        </a:spcBef>
                        <a:spcAft>
                          <a:spcPts val="0"/>
                        </a:spcAft>
                      </a:pPr>
                      <a:r>
                        <a:rPr lang="en-US" sz="1400" b="1">
                          <a:solidFill>
                            <a:srgbClr val="00528A"/>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33045" marR="0">
                        <a:spcBef>
                          <a:spcPts val="770"/>
                        </a:spcBef>
                        <a:spcAft>
                          <a:spcPts val="0"/>
                        </a:spcAft>
                      </a:pPr>
                      <a:r>
                        <a:rPr lang="en-US" sz="1400" b="1">
                          <a:solidFill>
                            <a:srgbClr val="00528A"/>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230505" marR="0">
                        <a:spcBef>
                          <a:spcPts val="770"/>
                        </a:spcBef>
                        <a:spcAft>
                          <a:spcPts val="0"/>
                        </a:spcAft>
                      </a:pPr>
                      <a:r>
                        <a:rPr lang="en-US" sz="1400" b="1">
                          <a:solidFill>
                            <a:srgbClr val="00528A"/>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25425" marR="0">
                        <a:spcBef>
                          <a:spcPts val="755"/>
                        </a:spcBef>
                        <a:spcAft>
                          <a:spcPts val="0"/>
                        </a:spcAft>
                      </a:pPr>
                      <a:r>
                        <a:rPr lang="en-US" sz="1400" b="1" spc="-25">
                          <a:solidFill>
                            <a:srgbClr val="00528A"/>
                          </a:solidFill>
                          <a:effectLst/>
                          <a:latin typeface="Montserrat-ExtraBold"/>
                          <a:ea typeface="Montserrat" panose="00000500000000000000" pitchFamily="2" charset="0"/>
                          <a:cs typeface="Montserrat" panose="00000500000000000000" pitchFamily="2" charset="0"/>
                        </a:rPr>
                        <a:t>X</a:t>
                      </a:r>
                      <a:r>
                        <a:rPr lang="en-US" sz="1050" b="1" spc="-25">
                          <a:solidFill>
                            <a:srgbClr val="F3776C"/>
                          </a:solidFill>
                          <a:effectLst/>
                          <a:latin typeface="Montserrat-ExtraBold"/>
                          <a:ea typeface="Montserrat" panose="00000500000000000000" pitchFamily="2" charset="0"/>
                          <a:cs typeface="Montserrat" panose="00000500000000000000" pitchFamily="2" charset="0"/>
                        </a:rPr>
                        <a:t>1</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222885" marR="0">
                        <a:spcBef>
                          <a:spcPts val="755"/>
                        </a:spcBef>
                        <a:spcAft>
                          <a:spcPts val="0"/>
                        </a:spcAft>
                      </a:pPr>
                      <a:r>
                        <a:rPr lang="en-US" sz="1400" b="1" spc="-25">
                          <a:solidFill>
                            <a:srgbClr val="00528A"/>
                          </a:solidFill>
                          <a:effectLst/>
                          <a:latin typeface="Montserrat-ExtraBold"/>
                          <a:ea typeface="Montserrat" panose="00000500000000000000" pitchFamily="2" charset="0"/>
                          <a:cs typeface="Montserrat" panose="00000500000000000000" pitchFamily="2" charset="0"/>
                        </a:rPr>
                        <a:t>X</a:t>
                      </a:r>
                      <a:r>
                        <a:rPr lang="en-US" sz="1050" b="1" spc="-25">
                          <a:solidFill>
                            <a:srgbClr val="F3776C"/>
                          </a:solidFill>
                          <a:effectLst/>
                          <a:latin typeface="Montserrat-ExtraBold"/>
                          <a:ea typeface="Montserrat" panose="00000500000000000000" pitchFamily="2" charset="0"/>
                          <a:cs typeface="Montserrat" panose="00000500000000000000" pitchFamily="2" charset="0"/>
                        </a:rPr>
                        <a:t>1</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16535" marR="0">
                        <a:spcBef>
                          <a:spcPts val="755"/>
                        </a:spcBef>
                        <a:spcAft>
                          <a:spcPts val="0"/>
                        </a:spcAft>
                      </a:pPr>
                      <a:r>
                        <a:rPr lang="en-US" sz="1400" b="1" spc="-25">
                          <a:solidFill>
                            <a:srgbClr val="00528A"/>
                          </a:solidFill>
                          <a:effectLst/>
                          <a:latin typeface="Montserrat-ExtraBold"/>
                          <a:ea typeface="Montserrat" panose="00000500000000000000" pitchFamily="2" charset="0"/>
                          <a:cs typeface="Montserrat" panose="00000500000000000000" pitchFamily="2" charset="0"/>
                        </a:rPr>
                        <a:t>X</a:t>
                      </a:r>
                      <a:r>
                        <a:rPr lang="en-US" sz="1050" b="1" spc="-25">
                          <a:solidFill>
                            <a:srgbClr val="F3776C"/>
                          </a:solidFill>
                          <a:effectLst/>
                          <a:latin typeface="Montserrat-ExtraBold"/>
                          <a:ea typeface="Montserrat" panose="00000500000000000000" pitchFamily="2" charset="0"/>
                          <a:cs typeface="Montserrat" panose="00000500000000000000" pitchFamily="2" charset="0"/>
                        </a:rPr>
                        <a:t>1</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202565" marR="203200" algn="ctr">
                        <a:spcBef>
                          <a:spcPts val="755"/>
                        </a:spcBef>
                        <a:spcAft>
                          <a:spcPts val="0"/>
                        </a:spcAft>
                      </a:pPr>
                      <a:r>
                        <a:rPr lang="en-US" sz="1400" b="1" spc="-25">
                          <a:solidFill>
                            <a:srgbClr val="00528A"/>
                          </a:solidFill>
                          <a:effectLst/>
                          <a:latin typeface="Montserrat-ExtraBold"/>
                          <a:ea typeface="Montserrat" panose="00000500000000000000" pitchFamily="2" charset="0"/>
                          <a:cs typeface="Montserrat" panose="00000500000000000000" pitchFamily="2" charset="0"/>
                        </a:rPr>
                        <a:t>X</a:t>
                      </a:r>
                      <a:r>
                        <a:rPr lang="en-US" sz="1050" b="1" spc="-25">
                          <a:solidFill>
                            <a:srgbClr val="F3776C"/>
                          </a:solidFill>
                          <a:effectLst/>
                          <a:latin typeface="Montserrat-ExtraBold"/>
                          <a:ea typeface="Montserrat" panose="00000500000000000000" pitchFamily="2" charset="0"/>
                          <a:cs typeface="Montserrat" panose="00000500000000000000" pitchFamily="2" charset="0"/>
                        </a:rPr>
                        <a:t>1</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205740" marR="200660" algn="ctr">
                        <a:spcBef>
                          <a:spcPts val="755"/>
                        </a:spcBef>
                        <a:spcAft>
                          <a:spcPts val="0"/>
                        </a:spcAft>
                      </a:pPr>
                      <a:r>
                        <a:rPr lang="en-US" sz="1400" b="1" spc="-25">
                          <a:solidFill>
                            <a:srgbClr val="00528A"/>
                          </a:solidFill>
                          <a:effectLst/>
                          <a:latin typeface="Montserrat-ExtraBold"/>
                          <a:ea typeface="Montserrat" panose="00000500000000000000" pitchFamily="2" charset="0"/>
                          <a:cs typeface="Montserrat" panose="00000500000000000000" pitchFamily="2" charset="0"/>
                        </a:rPr>
                        <a:t>X</a:t>
                      </a:r>
                      <a:r>
                        <a:rPr lang="en-US" sz="1050" b="1" spc="-25">
                          <a:solidFill>
                            <a:srgbClr val="F3776C"/>
                          </a:solidFill>
                          <a:effectLst/>
                          <a:latin typeface="Montserrat-ExtraBold"/>
                          <a:ea typeface="Montserrat" panose="00000500000000000000" pitchFamily="2" charset="0"/>
                          <a:cs typeface="Montserrat" panose="00000500000000000000" pitchFamily="2" charset="0"/>
                        </a:rPr>
                        <a:t>1</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00528A"/>
                      </a:solidFill>
                      <a:prstDash val="solid"/>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extLst>
                  <a:ext uri="{0D108BD9-81ED-4DB2-BD59-A6C34878D82A}">
                    <a16:rowId xmlns:a16="http://schemas.microsoft.com/office/drawing/2014/main" val="2533182556"/>
                  </a:ext>
                </a:extLst>
              </a:tr>
              <a:tr h="319515">
                <a:tc>
                  <a:txBody>
                    <a:bodyPr/>
                    <a:lstStyle/>
                    <a:p>
                      <a:pPr marL="0" marR="234950" algn="r">
                        <a:spcBef>
                          <a:spcPts val="370"/>
                        </a:spcBef>
                        <a:spcAft>
                          <a:spcPts val="0"/>
                        </a:spcAft>
                      </a:pPr>
                      <a:r>
                        <a:rPr lang="en-US" sz="800" b="1">
                          <a:solidFill>
                            <a:srgbClr val="00528A"/>
                          </a:solidFill>
                          <a:effectLst/>
                          <a:latin typeface="Montserrat" panose="00000500000000000000" pitchFamily="2" charset="0"/>
                          <a:ea typeface="Montserrat" panose="00000500000000000000" pitchFamily="2" charset="0"/>
                          <a:cs typeface="Montserrat" panose="00000500000000000000" pitchFamily="2" charset="0"/>
                        </a:rPr>
                        <a:t>2</a:t>
                      </a:r>
                      <a:r>
                        <a:rPr lang="en-US" sz="800" b="1" spc="26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a:solidFill>
                            <a:srgbClr val="00528A"/>
                          </a:solidFill>
                          <a:effectLst/>
                          <a:latin typeface="Montserrat" panose="00000500000000000000" pitchFamily="2" charset="0"/>
                          <a:ea typeface="Montserrat" panose="00000500000000000000" pitchFamily="2" charset="0"/>
                          <a:cs typeface="Montserrat" panose="00000500000000000000" pitchFamily="2" charset="0"/>
                        </a:rPr>
                        <a:t>Technical</a:t>
                      </a:r>
                      <a:r>
                        <a:rPr lang="en-US" sz="800" b="1" spc="-4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1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Assistance:</a:t>
                      </a:r>
                      <a:endParaRPr lang="en-US" sz="1400">
                        <a:effectLst/>
                        <a:latin typeface="Montserrat" panose="00000500000000000000" pitchFamily="2" charset="0"/>
                        <a:ea typeface="Montserrat" panose="00000500000000000000" pitchFamily="2" charset="0"/>
                        <a:cs typeface="Montserrat" panose="00000500000000000000" pitchFamily="2" charset="0"/>
                      </a:endParaRPr>
                    </a:p>
                    <a:p>
                      <a:pPr marL="0" marR="268605" algn="r">
                        <a:spcBef>
                          <a:spcPts val="30"/>
                        </a:spcBef>
                        <a:spcAft>
                          <a:spcPts val="0"/>
                        </a:spcAft>
                      </a:pPr>
                      <a:r>
                        <a:rPr lang="en-US" sz="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Permitting/Approvals</a:t>
                      </a:r>
                      <a:endParaRPr lang="en-US" sz="14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635" marR="0" algn="ctr">
                        <a:spcBef>
                          <a:spcPts val="720"/>
                        </a:spcBef>
                        <a:spcAft>
                          <a:spcPts val="0"/>
                        </a:spcAft>
                      </a:pPr>
                      <a:r>
                        <a:rPr lang="en-US" sz="1400" b="1">
                          <a:solidFill>
                            <a:srgbClr val="00528A"/>
                          </a:solidFill>
                          <a:effectLst/>
                          <a:latin typeface="Montserrat-ExtraBold"/>
                          <a:ea typeface="Montserrat" panose="00000500000000000000" pitchFamily="2" charset="0"/>
                          <a:cs typeface="Montserrat" panose="00000500000000000000" pitchFamily="2" charset="0"/>
                        </a:rPr>
                        <a:t>X</a:t>
                      </a:r>
                      <a:endParaRPr lang="en-US" sz="28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31140" marR="0">
                        <a:spcBef>
                          <a:spcPts val="720"/>
                        </a:spcBef>
                        <a:spcAft>
                          <a:spcPts val="0"/>
                        </a:spcAft>
                      </a:pPr>
                      <a:r>
                        <a:rPr lang="en-US" sz="1400" b="1">
                          <a:solidFill>
                            <a:srgbClr val="00528A"/>
                          </a:solidFill>
                          <a:effectLst/>
                          <a:latin typeface="Montserrat-ExtraBold"/>
                          <a:ea typeface="Montserrat" panose="00000500000000000000" pitchFamily="2" charset="0"/>
                          <a:cs typeface="Montserrat" panose="00000500000000000000" pitchFamily="2" charset="0"/>
                        </a:rPr>
                        <a:t>X</a:t>
                      </a:r>
                      <a:endParaRPr lang="en-US" sz="28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228600" marR="0">
                        <a:spcBef>
                          <a:spcPts val="720"/>
                        </a:spcBef>
                        <a:spcAft>
                          <a:spcPts val="0"/>
                        </a:spcAft>
                      </a:pPr>
                      <a:r>
                        <a:rPr lang="en-US" sz="1400" b="1" dirty="0">
                          <a:solidFill>
                            <a:srgbClr val="00528A"/>
                          </a:solidFill>
                          <a:effectLst/>
                          <a:latin typeface="Montserrat-ExtraBold"/>
                          <a:ea typeface="Montserrat" panose="00000500000000000000" pitchFamily="2" charset="0"/>
                          <a:cs typeface="Montserrat" panose="00000500000000000000" pitchFamily="2" charset="0"/>
                        </a:rPr>
                        <a:t>X</a:t>
                      </a:r>
                      <a:endParaRPr lang="en-US" sz="28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dirty="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26060" marR="0">
                        <a:spcBef>
                          <a:spcPts val="720"/>
                        </a:spcBef>
                        <a:spcAft>
                          <a:spcPts val="0"/>
                        </a:spcAft>
                      </a:pPr>
                      <a:r>
                        <a:rPr lang="en-US" sz="1400" b="1" dirty="0">
                          <a:solidFill>
                            <a:srgbClr val="00528A"/>
                          </a:solidFill>
                          <a:effectLst/>
                          <a:latin typeface="Montserrat-ExtraBold"/>
                          <a:ea typeface="Montserrat" panose="00000500000000000000" pitchFamily="2" charset="0"/>
                          <a:cs typeface="Montserrat" panose="00000500000000000000" pitchFamily="2" charset="0"/>
                        </a:rPr>
                        <a:t>X</a:t>
                      </a:r>
                      <a:endParaRPr lang="en-US" sz="28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1270" algn="ctr">
                        <a:spcBef>
                          <a:spcPts val="720"/>
                        </a:spcBef>
                        <a:spcAft>
                          <a:spcPts val="0"/>
                        </a:spcAft>
                      </a:pPr>
                      <a:r>
                        <a:rPr lang="en-US" sz="1400" b="1">
                          <a:solidFill>
                            <a:srgbClr val="00528A"/>
                          </a:solidFill>
                          <a:effectLst/>
                          <a:latin typeface="Montserrat-ExtraBold"/>
                          <a:ea typeface="Montserrat" panose="00000500000000000000" pitchFamily="2" charset="0"/>
                          <a:cs typeface="Montserrat" panose="00000500000000000000" pitchFamily="2" charset="0"/>
                        </a:rPr>
                        <a:t>X</a:t>
                      </a:r>
                      <a:endParaRPr lang="en-US" sz="28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extLst>
                  <a:ext uri="{0D108BD9-81ED-4DB2-BD59-A6C34878D82A}">
                    <a16:rowId xmlns:a16="http://schemas.microsoft.com/office/drawing/2014/main" val="3033816549"/>
                  </a:ext>
                </a:extLst>
              </a:tr>
              <a:tr h="319515">
                <a:tc>
                  <a:txBody>
                    <a:bodyPr/>
                    <a:lstStyle/>
                    <a:p>
                      <a:pPr marL="0" marR="0">
                        <a:spcBef>
                          <a:spcPts val="370"/>
                        </a:spcBef>
                        <a:spcAft>
                          <a:spcPts val="0"/>
                        </a:spcAft>
                      </a:pP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3</a:t>
                      </a:r>
                      <a:r>
                        <a:rPr lang="en-US" sz="800" b="1" spc="26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Technical</a:t>
                      </a:r>
                      <a:r>
                        <a:rPr lang="en-US" sz="800" b="1" spc="-4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1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Assistance:</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p>
                      <a:pPr marL="165100" marR="0">
                        <a:spcBef>
                          <a:spcPts val="30"/>
                        </a:spcBef>
                        <a:spcAft>
                          <a:spcPts val="0"/>
                        </a:spcAft>
                      </a:pPr>
                      <a:r>
                        <a:rPr lang="en-US" sz="800" spc="-1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Permitting</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spc="-1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Checklist</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31140" marR="0">
                        <a:spcBef>
                          <a:spcPts val="720"/>
                        </a:spcBef>
                        <a:spcAft>
                          <a:spcPts val="0"/>
                        </a:spcAft>
                      </a:pPr>
                      <a:r>
                        <a:rPr lang="en-US" sz="1400" b="1" dirty="0">
                          <a:solidFill>
                            <a:srgbClr val="00528A"/>
                          </a:solidFill>
                          <a:effectLst/>
                          <a:latin typeface="Montserrat-ExtraBold"/>
                          <a:ea typeface="Montserrat" panose="00000500000000000000" pitchFamily="2" charset="0"/>
                          <a:cs typeface="Montserrat" panose="00000500000000000000" pitchFamily="2" charset="0"/>
                        </a:rPr>
                        <a:t>X</a:t>
                      </a:r>
                      <a:endParaRPr lang="en-US" sz="28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Montserrat" panose="00000500000000000000" pitchFamily="2" charset="0"/>
                          <a:cs typeface="Montserrat" panose="00000500000000000000" pitchFamily="2" charset="0"/>
                        </a:rPr>
                        <a:t> </a:t>
                      </a:r>
                      <a:endParaRPr lang="en-US" sz="28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extLst>
                  <a:ext uri="{0D108BD9-81ED-4DB2-BD59-A6C34878D82A}">
                    <a16:rowId xmlns:a16="http://schemas.microsoft.com/office/drawing/2014/main" val="517117159"/>
                  </a:ext>
                </a:extLst>
              </a:tr>
              <a:tr h="319515">
                <a:tc>
                  <a:txBody>
                    <a:bodyPr/>
                    <a:lstStyle/>
                    <a:p>
                      <a:pPr marL="0" marR="0">
                        <a:spcBef>
                          <a:spcPts val="370"/>
                        </a:spcBef>
                        <a:spcAft>
                          <a:spcPts val="0"/>
                        </a:spcAft>
                      </a:pPr>
                      <a:r>
                        <a:rPr lang="en-US" sz="800" b="1">
                          <a:solidFill>
                            <a:srgbClr val="00528A"/>
                          </a:solidFill>
                          <a:effectLst/>
                          <a:latin typeface="Montserrat" panose="00000500000000000000" pitchFamily="2" charset="0"/>
                          <a:ea typeface="Montserrat" panose="00000500000000000000" pitchFamily="2" charset="0"/>
                          <a:cs typeface="Montserrat" panose="00000500000000000000" pitchFamily="2" charset="0"/>
                        </a:rPr>
                        <a:t>4</a:t>
                      </a:r>
                      <a:r>
                        <a:rPr lang="en-US" sz="800" b="1" spc="23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a:solidFill>
                            <a:srgbClr val="00528A"/>
                          </a:solidFill>
                          <a:effectLst/>
                          <a:latin typeface="Montserrat" panose="00000500000000000000" pitchFamily="2" charset="0"/>
                          <a:ea typeface="Montserrat" panose="00000500000000000000" pitchFamily="2" charset="0"/>
                          <a:cs typeface="Montserrat" panose="00000500000000000000" pitchFamily="2" charset="0"/>
                        </a:rPr>
                        <a:t>Technical</a:t>
                      </a:r>
                      <a:r>
                        <a:rPr lang="en-US" sz="800" b="1" spc="-45">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1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Assistance:</a:t>
                      </a:r>
                      <a:endParaRPr lang="en-US" sz="1400">
                        <a:effectLst/>
                        <a:latin typeface="Montserrat" panose="00000500000000000000" pitchFamily="2" charset="0"/>
                        <a:ea typeface="Montserrat" panose="00000500000000000000" pitchFamily="2" charset="0"/>
                        <a:cs typeface="Montserrat" panose="00000500000000000000" pitchFamily="2" charset="0"/>
                      </a:endParaRPr>
                    </a:p>
                    <a:p>
                      <a:pPr marL="164465" marR="0">
                        <a:spcBef>
                          <a:spcPts val="30"/>
                        </a:spcBef>
                        <a:spcAft>
                          <a:spcPts val="0"/>
                        </a:spcAft>
                      </a:pPr>
                      <a:r>
                        <a:rPr lang="en-US" sz="80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Homeowner</a:t>
                      </a:r>
                      <a:r>
                        <a:rPr lang="en-US" sz="800" spc="-2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Workshops</a:t>
                      </a:r>
                      <a:endParaRPr lang="en-US" sz="14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33045" marR="0">
                        <a:spcBef>
                          <a:spcPts val="770"/>
                        </a:spcBef>
                        <a:spcAft>
                          <a:spcPts val="0"/>
                        </a:spcAft>
                      </a:pPr>
                      <a:r>
                        <a:rPr lang="en-US" sz="1400" b="1">
                          <a:solidFill>
                            <a:srgbClr val="00528A"/>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Montserrat" panose="00000500000000000000" pitchFamily="2" charset="0"/>
                          <a:cs typeface="Montserrat" panose="00000500000000000000" pitchFamily="2" charset="0"/>
                        </a:rPr>
                        <a:t> </a:t>
                      </a:r>
                      <a:endParaRPr lang="en-US" sz="28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19075" marR="0">
                        <a:spcBef>
                          <a:spcPts val="770"/>
                        </a:spcBef>
                        <a:spcAft>
                          <a:spcPts val="0"/>
                        </a:spcAft>
                      </a:pPr>
                      <a:r>
                        <a:rPr lang="en-US" sz="1400" b="1" dirty="0">
                          <a:solidFill>
                            <a:srgbClr val="00528A"/>
                          </a:solidFill>
                          <a:effectLst/>
                          <a:latin typeface="Montserrat-ExtraBold"/>
                          <a:ea typeface="Montserrat" panose="00000500000000000000" pitchFamily="2" charset="0"/>
                          <a:cs typeface="Montserrat" panose="00000500000000000000" pitchFamily="2" charset="0"/>
                        </a:rPr>
                        <a:t>X</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extLst>
                  <a:ext uri="{0D108BD9-81ED-4DB2-BD59-A6C34878D82A}">
                    <a16:rowId xmlns:a16="http://schemas.microsoft.com/office/drawing/2014/main" val="2089271890"/>
                  </a:ext>
                </a:extLst>
              </a:tr>
              <a:tr h="319515">
                <a:tc>
                  <a:txBody>
                    <a:bodyPr/>
                    <a:lstStyle/>
                    <a:p>
                      <a:pPr marL="0" marR="0">
                        <a:spcBef>
                          <a:spcPts val="370"/>
                        </a:spcBef>
                        <a:spcAft>
                          <a:spcPts val="0"/>
                        </a:spcAft>
                      </a:pP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5</a:t>
                      </a:r>
                      <a:r>
                        <a:rPr lang="en-US" sz="800" b="1" spc="27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Annual</a:t>
                      </a:r>
                      <a:r>
                        <a:rPr lang="en-US" sz="800" b="1" spc="-35"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1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Reporting:</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p>
                      <a:pPr marL="164465" marR="0">
                        <a:spcBef>
                          <a:spcPts val="30"/>
                        </a:spcBef>
                        <a:spcAft>
                          <a:spcPts val="0"/>
                        </a:spcAft>
                      </a:pP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spc="-1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Production</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230505" marR="0">
                        <a:spcBef>
                          <a:spcPts val="770"/>
                        </a:spcBef>
                        <a:spcAft>
                          <a:spcPts val="0"/>
                        </a:spcAft>
                      </a:pPr>
                      <a:r>
                        <a:rPr lang="en-US" sz="1400" b="1">
                          <a:solidFill>
                            <a:srgbClr val="00528A"/>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36855" marR="0">
                        <a:spcBef>
                          <a:spcPts val="770"/>
                        </a:spcBef>
                        <a:spcAft>
                          <a:spcPts val="0"/>
                        </a:spcAft>
                      </a:pPr>
                      <a:r>
                        <a:rPr lang="en-US" sz="1400" b="1">
                          <a:solidFill>
                            <a:srgbClr val="00528A"/>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27965" marR="0">
                        <a:spcBef>
                          <a:spcPts val="770"/>
                        </a:spcBef>
                        <a:spcAft>
                          <a:spcPts val="0"/>
                        </a:spcAft>
                      </a:pPr>
                      <a:r>
                        <a:rPr lang="en-US" sz="1400" b="1">
                          <a:solidFill>
                            <a:srgbClr val="00528A"/>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lgn="ctr">
                        <a:spcBef>
                          <a:spcPts val="720"/>
                        </a:spcBef>
                        <a:spcAft>
                          <a:spcPts val="0"/>
                        </a:spcAft>
                      </a:pPr>
                      <a:r>
                        <a:rPr lang="en-US" sz="1400" b="1">
                          <a:solidFill>
                            <a:srgbClr val="00528A"/>
                          </a:solidFill>
                          <a:effectLst/>
                          <a:latin typeface="Montserrat-ExtraBold"/>
                          <a:ea typeface="Montserrat" panose="00000500000000000000" pitchFamily="2" charset="0"/>
                          <a:cs typeface="Montserrat" panose="00000500000000000000" pitchFamily="2" charset="0"/>
                        </a:rPr>
                        <a:t>X</a:t>
                      </a:r>
                      <a:endParaRPr lang="en-US" sz="28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4445" marR="0" algn="ctr">
                        <a:spcBef>
                          <a:spcPts val="770"/>
                        </a:spcBef>
                        <a:spcAft>
                          <a:spcPts val="0"/>
                        </a:spcAft>
                      </a:pPr>
                      <a:r>
                        <a:rPr lang="en-US" sz="1400" b="1" dirty="0">
                          <a:solidFill>
                            <a:srgbClr val="00528A"/>
                          </a:solidFill>
                          <a:effectLst/>
                          <a:latin typeface="Montserrat-ExtraBold"/>
                          <a:ea typeface="Montserrat" panose="00000500000000000000" pitchFamily="2" charset="0"/>
                          <a:cs typeface="Montserrat" panose="00000500000000000000" pitchFamily="2" charset="0"/>
                        </a:rPr>
                        <a:t>X</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extLst>
                  <a:ext uri="{0D108BD9-81ED-4DB2-BD59-A6C34878D82A}">
                    <a16:rowId xmlns:a16="http://schemas.microsoft.com/office/drawing/2014/main" val="604576096"/>
                  </a:ext>
                </a:extLst>
              </a:tr>
              <a:tr h="319515">
                <a:tc>
                  <a:txBody>
                    <a:bodyPr/>
                    <a:lstStyle/>
                    <a:p>
                      <a:pPr marL="0" marR="0">
                        <a:spcBef>
                          <a:spcPts val="370"/>
                        </a:spcBef>
                        <a:spcAft>
                          <a:spcPts val="0"/>
                        </a:spcAft>
                      </a:pP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6</a:t>
                      </a:r>
                      <a:r>
                        <a:rPr lang="en-US" sz="800" b="1" spc="27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ADU</a:t>
                      </a:r>
                      <a:r>
                        <a:rPr lang="en-US" sz="800" b="1" spc="-4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Design</a:t>
                      </a:r>
                      <a:r>
                        <a:rPr lang="en-US" sz="800" b="1" spc="-4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1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Initiatives:</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p>
                      <a:pPr marL="164465" marR="0">
                        <a:spcBef>
                          <a:spcPts val="30"/>
                        </a:spcBef>
                        <a:spcAft>
                          <a:spcPts val="0"/>
                        </a:spcAft>
                      </a:pP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ADU</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Design</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spc="-1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Guides</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230505" marR="0">
                        <a:spcBef>
                          <a:spcPts val="770"/>
                        </a:spcBef>
                        <a:spcAft>
                          <a:spcPts val="0"/>
                        </a:spcAft>
                      </a:pPr>
                      <a:r>
                        <a:rPr lang="en-US" sz="1400" b="1">
                          <a:solidFill>
                            <a:srgbClr val="00528A"/>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27965" marR="0">
                        <a:spcBef>
                          <a:spcPts val="770"/>
                        </a:spcBef>
                        <a:spcAft>
                          <a:spcPts val="0"/>
                        </a:spcAft>
                      </a:pPr>
                      <a:r>
                        <a:rPr lang="en-US" sz="1400" b="1" dirty="0">
                          <a:solidFill>
                            <a:srgbClr val="00528A"/>
                          </a:solidFill>
                          <a:effectLst/>
                          <a:latin typeface="Montserrat-ExtraBold"/>
                          <a:ea typeface="Montserrat" panose="00000500000000000000" pitchFamily="2" charset="0"/>
                          <a:cs typeface="Montserrat" panose="00000500000000000000" pitchFamily="2" charset="0"/>
                        </a:rPr>
                        <a:t>X</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lgn="ctr">
                        <a:spcBef>
                          <a:spcPts val="720"/>
                        </a:spcBef>
                        <a:spcAft>
                          <a:spcPts val="0"/>
                        </a:spcAft>
                      </a:pPr>
                      <a:r>
                        <a:rPr lang="en-US" sz="1400" b="1" dirty="0">
                          <a:solidFill>
                            <a:srgbClr val="F3776C"/>
                          </a:solidFill>
                          <a:effectLst/>
                          <a:latin typeface="Montserrat-ExtraBold"/>
                          <a:ea typeface="Montserrat" panose="00000500000000000000" pitchFamily="2" charset="0"/>
                          <a:cs typeface="Montserrat" panose="00000500000000000000" pitchFamily="2" charset="0"/>
                        </a:rPr>
                        <a:t>X</a:t>
                      </a:r>
                      <a:endParaRPr lang="en-US" sz="28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4445" marR="0" algn="ctr">
                        <a:spcBef>
                          <a:spcPts val="770"/>
                        </a:spcBef>
                        <a:spcAft>
                          <a:spcPts val="0"/>
                        </a:spcAft>
                      </a:pPr>
                      <a:r>
                        <a:rPr lang="en-US" sz="1400" b="1" dirty="0">
                          <a:solidFill>
                            <a:srgbClr val="00528A"/>
                          </a:solidFill>
                          <a:effectLst/>
                          <a:latin typeface="Montserrat-ExtraBold"/>
                          <a:ea typeface="Montserrat" panose="00000500000000000000" pitchFamily="2" charset="0"/>
                          <a:cs typeface="Montserrat" panose="00000500000000000000" pitchFamily="2" charset="0"/>
                        </a:rPr>
                        <a:t>X</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extLst>
                  <a:ext uri="{0D108BD9-81ED-4DB2-BD59-A6C34878D82A}">
                    <a16:rowId xmlns:a16="http://schemas.microsoft.com/office/drawing/2014/main" val="2032718247"/>
                  </a:ext>
                </a:extLst>
              </a:tr>
              <a:tr h="319515">
                <a:tc>
                  <a:txBody>
                    <a:bodyPr/>
                    <a:lstStyle/>
                    <a:p>
                      <a:pPr marL="0" marR="167005" algn="l">
                        <a:spcBef>
                          <a:spcPts val="370"/>
                        </a:spcBef>
                        <a:spcAft>
                          <a:spcPts val="0"/>
                        </a:spcAft>
                      </a:pP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7</a:t>
                      </a:r>
                      <a:r>
                        <a:rPr lang="en-US" sz="800" b="1" spc="275"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ADU</a:t>
                      </a:r>
                      <a:r>
                        <a:rPr lang="en-US" sz="600" b="1" spc="-4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Design</a:t>
                      </a:r>
                      <a:r>
                        <a:rPr lang="en-US" sz="800" b="1" spc="-4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1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Initiatives:</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p>
                      <a:pPr marL="0" marR="160655" algn="ctr">
                        <a:spcBef>
                          <a:spcPts val="30"/>
                        </a:spcBef>
                        <a:spcAft>
                          <a:spcPts val="0"/>
                        </a:spcAft>
                      </a:pP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Design</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spc="-1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Competition</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27965" marR="0">
                        <a:spcBef>
                          <a:spcPts val="770"/>
                        </a:spcBef>
                        <a:spcAft>
                          <a:spcPts val="0"/>
                        </a:spcAft>
                      </a:pPr>
                      <a:r>
                        <a:rPr lang="en-US" sz="1400" b="1">
                          <a:solidFill>
                            <a:srgbClr val="00528A"/>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lgn="ctr">
                        <a:spcBef>
                          <a:spcPts val="770"/>
                        </a:spcBef>
                        <a:spcAft>
                          <a:spcPts val="0"/>
                        </a:spcAft>
                      </a:pPr>
                      <a:r>
                        <a:rPr lang="en-US" sz="1400" b="1">
                          <a:solidFill>
                            <a:srgbClr val="F3776C"/>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19075" marR="0">
                        <a:spcBef>
                          <a:spcPts val="770"/>
                        </a:spcBef>
                        <a:spcAft>
                          <a:spcPts val="0"/>
                        </a:spcAft>
                      </a:pPr>
                      <a:r>
                        <a:rPr lang="en-US" sz="1400" b="1">
                          <a:solidFill>
                            <a:srgbClr val="F3776C"/>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5080" marR="0" algn="ctr">
                        <a:spcBef>
                          <a:spcPts val="770"/>
                        </a:spcBef>
                        <a:spcAft>
                          <a:spcPts val="0"/>
                        </a:spcAft>
                      </a:pPr>
                      <a:r>
                        <a:rPr lang="en-US" sz="1400" b="1">
                          <a:solidFill>
                            <a:srgbClr val="F3776C"/>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extLst>
                  <a:ext uri="{0D108BD9-81ED-4DB2-BD59-A6C34878D82A}">
                    <a16:rowId xmlns:a16="http://schemas.microsoft.com/office/drawing/2014/main" val="2240150819"/>
                  </a:ext>
                </a:extLst>
              </a:tr>
              <a:tr h="319515">
                <a:tc>
                  <a:txBody>
                    <a:bodyPr/>
                    <a:lstStyle/>
                    <a:p>
                      <a:pPr marL="0" marR="0">
                        <a:spcBef>
                          <a:spcPts val="370"/>
                        </a:spcBef>
                        <a:spcAft>
                          <a:spcPts val="0"/>
                        </a:spcAft>
                      </a:pP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8</a:t>
                      </a:r>
                      <a:r>
                        <a:rPr lang="en-US" sz="800" b="1" spc="26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ADU</a:t>
                      </a:r>
                      <a:r>
                        <a:rPr lang="en-US" sz="800" b="1" spc="-35"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Design</a:t>
                      </a:r>
                      <a:r>
                        <a:rPr lang="en-US" sz="800" b="1" spc="-4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1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Initiatives:</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p>
                      <a:pPr marL="165100" marR="0">
                        <a:spcBef>
                          <a:spcPts val="30"/>
                        </a:spcBef>
                        <a:spcAft>
                          <a:spcPts val="0"/>
                        </a:spcAft>
                      </a:pPr>
                      <a:r>
                        <a:rPr lang="en-US" sz="800" spc="-1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Pilot</a:t>
                      </a:r>
                      <a:r>
                        <a:rPr lang="en-US" sz="800" spc="-1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spc="-1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a:t>
                      </a:r>
                      <a:r>
                        <a:rPr lang="en-US" sz="800" spc="-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spc="-1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Project</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1905" algn="ctr">
                        <a:spcBef>
                          <a:spcPts val="720"/>
                        </a:spcBef>
                        <a:spcAft>
                          <a:spcPts val="0"/>
                        </a:spcAft>
                      </a:pPr>
                      <a:r>
                        <a:rPr lang="en-US" sz="1400" b="1" dirty="0">
                          <a:solidFill>
                            <a:srgbClr val="00528A"/>
                          </a:solidFill>
                          <a:effectLst/>
                          <a:latin typeface="Montserrat-ExtraBold"/>
                          <a:ea typeface="Montserrat" panose="00000500000000000000" pitchFamily="2" charset="0"/>
                          <a:cs typeface="Montserrat" panose="00000500000000000000" pitchFamily="2" charset="0"/>
                        </a:rPr>
                        <a:t>X</a:t>
                      </a:r>
                      <a:endParaRPr lang="en-US" sz="28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extLst>
                  <a:ext uri="{0D108BD9-81ED-4DB2-BD59-A6C34878D82A}">
                    <a16:rowId xmlns:a16="http://schemas.microsoft.com/office/drawing/2014/main" val="772308582"/>
                  </a:ext>
                </a:extLst>
              </a:tr>
              <a:tr h="319515">
                <a:tc>
                  <a:txBody>
                    <a:bodyPr/>
                    <a:lstStyle/>
                    <a:p>
                      <a:pPr marL="0" marR="271780" algn="ctr">
                        <a:spcBef>
                          <a:spcPts val="370"/>
                        </a:spcBef>
                        <a:spcAft>
                          <a:spcPts val="0"/>
                        </a:spcAft>
                      </a:pPr>
                      <a:r>
                        <a:rPr lang="en-US" sz="800" b="1">
                          <a:solidFill>
                            <a:srgbClr val="00528A"/>
                          </a:solidFill>
                          <a:effectLst/>
                          <a:latin typeface="Montserrat" panose="00000500000000000000" pitchFamily="2" charset="0"/>
                          <a:ea typeface="Montserrat" panose="00000500000000000000" pitchFamily="2" charset="0"/>
                          <a:cs typeface="Montserrat" panose="00000500000000000000" pitchFamily="2" charset="0"/>
                        </a:rPr>
                        <a:t>9</a:t>
                      </a:r>
                      <a:r>
                        <a:rPr lang="en-US" sz="800" b="1" spc="27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a:solidFill>
                            <a:srgbClr val="00528A"/>
                          </a:solidFill>
                          <a:effectLst/>
                          <a:latin typeface="Montserrat" panose="00000500000000000000" pitchFamily="2" charset="0"/>
                          <a:ea typeface="Montserrat" panose="00000500000000000000" pitchFamily="2" charset="0"/>
                          <a:cs typeface="Montserrat" panose="00000500000000000000" pitchFamily="2" charset="0"/>
                        </a:rPr>
                        <a:t>Pre-Approved</a:t>
                      </a:r>
                      <a:r>
                        <a:rPr lang="en-US" sz="800" b="1" spc="-4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1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Plans:</a:t>
                      </a:r>
                      <a:endParaRPr lang="en-US" sz="1400">
                        <a:effectLst/>
                        <a:latin typeface="Montserrat" panose="00000500000000000000" pitchFamily="2" charset="0"/>
                        <a:ea typeface="Montserrat" panose="00000500000000000000" pitchFamily="2" charset="0"/>
                        <a:cs typeface="Montserrat" panose="00000500000000000000" pitchFamily="2" charset="0"/>
                      </a:endParaRPr>
                    </a:p>
                    <a:p>
                      <a:pPr marL="0" marR="233045" algn="ctr">
                        <a:spcBef>
                          <a:spcPts val="30"/>
                        </a:spcBef>
                        <a:spcAft>
                          <a:spcPts val="0"/>
                        </a:spcAft>
                      </a:pPr>
                      <a:r>
                        <a:rPr lang="en-US" sz="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Free</a:t>
                      </a:r>
                      <a:r>
                        <a:rPr lang="en-US" sz="800" spc="-1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spc="-1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for Public </a:t>
                      </a:r>
                      <a:r>
                        <a:rPr lang="en-US" sz="800" spc="-25">
                          <a:solidFill>
                            <a:srgbClr val="231F20"/>
                          </a:solidFill>
                          <a:effectLst/>
                          <a:latin typeface="Montserrat" panose="00000500000000000000" pitchFamily="2" charset="0"/>
                          <a:ea typeface="Montserrat" panose="00000500000000000000" pitchFamily="2" charset="0"/>
                          <a:cs typeface="Montserrat" panose="00000500000000000000" pitchFamily="2" charset="0"/>
                        </a:rPr>
                        <a:t>Use</a:t>
                      </a:r>
                      <a:endParaRPr lang="en-US" sz="14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36855" marR="0">
                        <a:spcBef>
                          <a:spcPts val="770"/>
                        </a:spcBef>
                        <a:spcAft>
                          <a:spcPts val="0"/>
                        </a:spcAft>
                      </a:pPr>
                      <a:r>
                        <a:rPr lang="en-US" sz="1400" b="1">
                          <a:solidFill>
                            <a:srgbClr val="F3776C"/>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234315" marR="0">
                        <a:spcBef>
                          <a:spcPts val="770"/>
                        </a:spcBef>
                        <a:spcAft>
                          <a:spcPts val="0"/>
                        </a:spcAft>
                      </a:pPr>
                      <a:r>
                        <a:rPr lang="en-US" sz="1400" b="1">
                          <a:solidFill>
                            <a:srgbClr val="F3776C"/>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extLst>
                  <a:ext uri="{0D108BD9-81ED-4DB2-BD59-A6C34878D82A}">
                    <a16:rowId xmlns:a16="http://schemas.microsoft.com/office/drawing/2014/main" val="1988056676"/>
                  </a:ext>
                </a:extLst>
              </a:tr>
              <a:tr h="319515">
                <a:tc>
                  <a:txBody>
                    <a:bodyPr/>
                    <a:lstStyle/>
                    <a:p>
                      <a:pPr marL="0" marR="0">
                        <a:spcBef>
                          <a:spcPts val="370"/>
                        </a:spcBef>
                        <a:spcAft>
                          <a:spcPts val="0"/>
                        </a:spcAft>
                      </a:pP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10</a:t>
                      </a:r>
                      <a:r>
                        <a:rPr lang="en-US" sz="800" b="1" spc="345"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Pre-Approved</a:t>
                      </a:r>
                      <a:r>
                        <a:rPr lang="en-US" sz="800" b="1" spc="-4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1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Plans:</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p>
                      <a:pPr marL="165100" marR="0">
                        <a:spcBef>
                          <a:spcPts val="30"/>
                        </a:spcBef>
                        <a:spcAft>
                          <a:spcPts val="0"/>
                        </a:spcAft>
                      </a:pP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License</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Fee</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for</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Plan</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spc="-2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Use</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37490" marR="0">
                        <a:spcBef>
                          <a:spcPts val="770"/>
                        </a:spcBef>
                        <a:spcAft>
                          <a:spcPts val="0"/>
                        </a:spcAft>
                      </a:pPr>
                      <a:r>
                        <a:rPr lang="en-US" sz="1400" b="1">
                          <a:solidFill>
                            <a:srgbClr val="F3776C"/>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228600" marR="0">
                        <a:spcBef>
                          <a:spcPts val="770"/>
                        </a:spcBef>
                        <a:spcAft>
                          <a:spcPts val="0"/>
                        </a:spcAft>
                      </a:pPr>
                      <a:r>
                        <a:rPr lang="en-US" sz="1400" b="1">
                          <a:solidFill>
                            <a:srgbClr val="F3776C"/>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635" algn="ctr">
                        <a:spcBef>
                          <a:spcPts val="770"/>
                        </a:spcBef>
                        <a:spcAft>
                          <a:spcPts val="0"/>
                        </a:spcAft>
                      </a:pPr>
                      <a:r>
                        <a:rPr lang="en-US" sz="1400" b="1" dirty="0">
                          <a:solidFill>
                            <a:srgbClr val="00528A"/>
                          </a:solidFill>
                          <a:effectLst/>
                          <a:latin typeface="Montserrat-ExtraBold"/>
                          <a:ea typeface="Montserrat" panose="00000500000000000000" pitchFamily="2" charset="0"/>
                          <a:cs typeface="Montserrat" panose="00000500000000000000" pitchFamily="2" charset="0"/>
                        </a:rPr>
                        <a:t>X</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extLst>
                  <a:ext uri="{0D108BD9-81ED-4DB2-BD59-A6C34878D82A}">
                    <a16:rowId xmlns:a16="http://schemas.microsoft.com/office/drawing/2014/main" val="2849956727"/>
                  </a:ext>
                </a:extLst>
              </a:tr>
              <a:tr h="319515">
                <a:tc>
                  <a:txBody>
                    <a:bodyPr/>
                    <a:lstStyle/>
                    <a:p>
                      <a:pPr marL="0" marR="0">
                        <a:spcBef>
                          <a:spcPts val="370"/>
                        </a:spcBef>
                        <a:spcAft>
                          <a:spcPts val="0"/>
                        </a:spcAft>
                      </a:pP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11</a:t>
                      </a:r>
                      <a:r>
                        <a:rPr lang="en-US" sz="800" b="1" spc="21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Financial</a:t>
                      </a:r>
                      <a:r>
                        <a:rPr lang="en-US" sz="800" b="1" spc="-4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1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Incentives:</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p>
                      <a:pPr marL="165100" marR="0">
                        <a:spcBef>
                          <a:spcPts val="30"/>
                        </a:spcBef>
                        <a:spcAft>
                          <a:spcPts val="0"/>
                        </a:spcAft>
                      </a:pP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ADU</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spc="-1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Design/Permit</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231140" marR="0">
                        <a:spcBef>
                          <a:spcPts val="770"/>
                        </a:spcBef>
                        <a:spcAft>
                          <a:spcPts val="0"/>
                        </a:spcAft>
                      </a:pPr>
                      <a:r>
                        <a:rPr lang="en-US" sz="1400" b="1" dirty="0">
                          <a:solidFill>
                            <a:srgbClr val="F3776C"/>
                          </a:solidFill>
                          <a:effectLst/>
                          <a:latin typeface="Montserrat-ExtraBold"/>
                          <a:ea typeface="Montserrat" panose="00000500000000000000" pitchFamily="2" charset="0"/>
                          <a:cs typeface="Montserrat" panose="00000500000000000000" pitchFamily="2" charset="0"/>
                        </a:rPr>
                        <a:t>X</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223520" marR="0">
                        <a:spcBef>
                          <a:spcPts val="755"/>
                        </a:spcBef>
                        <a:spcAft>
                          <a:spcPts val="0"/>
                        </a:spcAft>
                      </a:pPr>
                      <a:r>
                        <a:rPr lang="en-US" sz="1400" b="1" spc="-25">
                          <a:solidFill>
                            <a:srgbClr val="00528A"/>
                          </a:solidFill>
                          <a:effectLst/>
                          <a:latin typeface="Montserrat-ExtraBold"/>
                          <a:ea typeface="Montserrat" panose="00000500000000000000" pitchFamily="2" charset="0"/>
                          <a:cs typeface="Montserrat" panose="00000500000000000000" pitchFamily="2" charset="0"/>
                        </a:rPr>
                        <a:t>X</a:t>
                      </a:r>
                      <a:r>
                        <a:rPr lang="en-US" sz="1050" b="1" spc="-25">
                          <a:solidFill>
                            <a:srgbClr val="F3776C"/>
                          </a:solidFill>
                          <a:effectLst/>
                          <a:latin typeface="Montserrat-ExtraBold"/>
                          <a:ea typeface="Montserrat" panose="00000500000000000000" pitchFamily="2" charset="0"/>
                          <a:cs typeface="Montserrat" panose="00000500000000000000" pitchFamily="2" charset="0"/>
                        </a:rPr>
                        <a:t>1</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202565" marR="203200" algn="ctr">
                        <a:spcBef>
                          <a:spcPts val="755"/>
                        </a:spcBef>
                        <a:spcAft>
                          <a:spcPts val="0"/>
                        </a:spcAft>
                      </a:pPr>
                      <a:r>
                        <a:rPr lang="en-US" sz="1400" b="1" spc="-25" dirty="0">
                          <a:solidFill>
                            <a:srgbClr val="00528A"/>
                          </a:solidFill>
                          <a:effectLst/>
                          <a:latin typeface="Montserrat-ExtraBold"/>
                          <a:ea typeface="Montserrat" panose="00000500000000000000" pitchFamily="2" charset="0"/>
                          <a:cs typeface="Montserrat" panose="00000500000000000000" pitchFamily="2" charset="0"/>
                        </a:rPr>
                        <a:t>X</a:t>
                      </a:r>
                      <a:r>
                        <a:rPr lang="en-US" sz="1050" b="1" spc="-25" dirty="0">
                          <a:solidFill>
                            <a:srgbClr val="F3776C"/>
                          </a:solidFill>
                          <a:effectLst/>
                          <a:latin typeface="Montserrat-ExtraBold"/>
                          <a:ea typeface="Montserrat" panose="00000500000000000000" pitchFamily="2" charset="0"/>
                          <a:cs typeface="Montserrat" panose="00000500000000000000" pitchFamily="2" charset="0"/>
                        </a:rPr>
                        <a:t>1</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4D90CD"/>
                      </a:solidFill>
                      <a:prstDash val="dot"/>
                      <a:round/>
                      <a:headEnd type="none" w="med" len="med"/>
                      <a:tailEnd type="none" w="med" len="med"/>
                    </a:lnB>
                    <a:solidFill>
                      <a:srgbClr val="EDEEF3"/>
                    </a:solidFill>
                  </a:tcPr>
                </a:tc>
                <a:extLst>
                  <a:ext uri="{0D108BD9-81ED-4DB2-BD59-A6C34878D82A}">
                    <a16:rowId xmlns:a16="http://schemas.microsoft.com/office/drawing/2014/main" val="2240178102"/>
                  </a:ext>
                </a:extLst>
              </a:tr>
              <a:tr h="319515">
                <a:tc>
                  <a:txBody>
                    <a:bodyPr/>
                    <a:lstStyle/>
                    <a:p>
                      <a:pPr marL="0" marR="274320" algn="ctr">
                        <a:spcBef>
                          <a:spcPts val="370"/>
                        </a:spcBef>
                        <a:spcAft>
                          <a:spcPts val="0"/>
                        </a:spcAft>
                      </a:pP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12</a:t>
                      </a:r>
                      <a:r>
                        <a:rPr lang="en-US" sz="800" b="1" spc="385"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Financial</a:t>
                      </a:r>
                      <a:r>
                        <a:rPr lang="en-US" sz="800" b="1" spc="-45"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spc="-10" dirty="0">
                          <a:solidFill>
                            <a:srgbClr val="00528A"/>
                          </a:solidFill>
                          <a:effectLst/>
                          <a:latin typeface="Montserrat" panose="00000500000000000000" pitchFamily="2" charset="0"/>
                          <a:ea typeface="Montserrat" panose="00000500000000000000" pitchFamily="2" charset="0"/>
                          <a:cs typeface="Montserrat" panose="00000500000000000000" pitchFamily="2" charset="0"/>
                        </a:rPr>
                        <a:t>Incentives:</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p>
                      <a:pPr marL="0" marR="242570" algn="ctr">
                        <a:spcBef>
                          <a:spcPts val="30"/>
                        </a:spcBef>
                        <a:spcAft>
                          <a:spcPts val="0"/>
                        </a:spcAft>
                      </a:pP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spc="-1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Construction</a:t>
                      </a:r>
                      <a:endParaRPr lang="en-US" sz="14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00528A"/>
                      </a:solidFill>
                      <a:prstDash val="solid"/>
                      <a:round/>
                      <a:headEnd type="none" w="med" len="med"/>
                      <a:tailEnd type="none" w="med" len="med"/>
                    </a:lnB>
                  </a:tcPr>
                </a:tc>
                <a:tc>
                  <a:txBody>
                    <a:bodyPr/>
                    <a:lstStyle/>
                    <a:p>
                      <a:pPr marL="635" marR="0" algn="ctr">
                        <a:spcBef>
                          <a:spcPts val="770"/>
                        </a:spcBef>
                        <a:spcAft>
                          <a:spcPts val="0"/>
                        </a:spcAft>
                      </a:pPr>
                      <a:r>
                        <a:rPr lang="en-US" sz="1400" b="1">
                          <a:solidFill>
                            <a:srgbClr val="F3776C"/>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00528A"/>
                      </a:solidFill>
                      <a:prstDash val="solid"/>
                      <a:round/>
                      <a:headEnd type="none" w="med" len="med"/>
                      <a:tailEnd type="none" w="med" len="med"/>
                    </a:lnB>
                    <a:solidFill>
                      <a:srgbClr val="EDEEF3"/>
                    </a:solidFill>
                  </a:tcPr>
                </a:tc>
                <a:tc>
                  <a:txBody>
                    <a:bodyPr/>
                    <a:lstStyle/>
                    <a:p>
                      <a:pPr marL="233045" marR="0">
                        <a:spcBef>
                          <a:spcPts val="770"/>
                        </a:spcBef>
                        <a:spcAft>
                          <a:spcPts val="0"/>
                        </a:spcAft>
                      </a:pPr>
                      <a:r>
                        <a:rPr lang="en-US" sz="1400" b="1">
                          <a:solidFill>
                            <a:srgbClr val="F3776C"/>
                          </a:solidFill>
                          <a:effectLst/>
                          <a:latin typeface="Montserrat-ExtraBold"/>
                          <a:ea typeface="Montserrat" panose="00000500000000000000" pitchFamily="2" charset="0"/>
                          <a:cs typeface="Montserrat" panose="00000500000000000000" pitchFamily="2" charset="0"/>
                        </a:rPr>
                        <a:t>X</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00528A"/>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00528A"/>
                      </a:solidFill>
                      <a:prstDash val="solid"/>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00528A"/>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00528A"/>
                      </a:solidFill>
                      <a:prstDash val="solid"/>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00528A"/>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00528A"/>
                      </a:solidFill>
                      <a:prstDash val="solid"/>
                      <a:round/>
                      <a:headEnd type="none" w="med" len="med"/>
                      <a:tailEnd type="none" w="med" len="med"/>
                    </a:lnB>
                    <a:solidFill>
                      <a:srgbClr val="EDEEF3"/>
                    </a:solidFill>
                  </a:tcPr>
                </a:tc>
                <a:tc>
                  <a:txBody>
                    <a:bodyPr/>
                    <a:lstStyle/>
                    <a:p>
                      <a:pPr marL="0" marR="0">
                        <a:spcBef>
                          <a:spcPts val="0"/>
                        </a:spcBef>
                        <a:spcAft>
                          <a:spcPts val="0"/>
                        </a:spcAft>
                      </a:pPr>
                      <a:r>
                        <a:rPr lang="en-US" sz="160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00528A"/>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Montserrat" panose="00000500000000000000" pitchFamily="2" charset="0"/>
                          <a:cs typeface="Montserrat" panose="00000500000000000000" pitchFamily="2" charset="0"/>
                        </a:rPr>
                        <a:t> </a:t>
                      </a:r>
                      <a:endParaRPr lang="en-US" sz="3200" dirty="0">
                        <a:effectLst/>
                        <a:latin typeface="Montserrat" panose="00000500000000000000" pitchFamily="2" charset="0"/>
                        <a:ea typeface="Montserrat" panose="00000500000000000000" pitchFamily="2" charset="0"/>
                        <a:cs typeface="Montserrat" panose="00000500000000000000" pitchFamily="2" charset="0"/>
                      </a:endParaRPr>
                    </a:p>
                  </a:txBody>
                  <a:tcPr marL="0" marR="0" marT="0" marB="0">
                    <a:lnL>
                      <a:noFill/>
                    </a:lnL>
                    <a:lnR>
                      <a:noFill/>
                    </a:lnR>
                    <a:lnT w="12700" cap="flat" cmpd="sng" algn="ctr">
                      <a:solidFill>
                        <a:srgbClr val="4D90CD"/>
                      </a:solidFill>
                      <a:prstDash val="dot"/>
                      <a:round/>
                      <a:headEnd type="none" w="med" len="med"/>
                      <a:tailEnd type="none" w="med" len="med"/>
                    </a:lnT>
                    <a:lnB w="12700" cap="flat" cmpd="sng" algn="ctr">
                      <a:solidFill>
                        <a:srgbClr val="00528A"/>
                      </a:solidFill>
                      <a:prstDash val="solid"/>
                      <a:round/>
                      <a:headEnd type="none" w="med" len="med"/>
                      <a:tailEnd type="none" w="med" len="med"/>
                    </a:lnB>
                    <a:solidFill>
                      <a:srgbClr val="EDEEF3"/>
                    </a:solidFill>
                  </a:tcPr>
                </a:tc>
                <a:extLst>
                  <a:ext uri="{0D108BD9-81ED-4DB2-BD59-A6C34878D82A}">
                    <a16:rowId xmlns:a16="http://schemas.microsoft.com/office/drawing/2014/main" val="3653068970"/>
                  </a:ext>
                </a:extLst>
              </a:tr>
            </a:tbl>
          </a:graphicData>
        </a:graphic>
      </p:graphicFrame>
      <p:pic>
        <p:nvPicPr>
          <p:cNvPr id="26" name="Picture 25">
            <a:extLst>
              <a:ext uri="{FF2B5EF4-FFF2-40B4-BE49-F238E27FC236}">
                <a16:creationId xmlns:a16="http://schemas.microsoft.com/office/drawing/2014/main" id="{B9334910-7826-5F54-B0EE-9DE35F2799F4}"/>
              </a:ext>
            </a:extLst>
          </p:cNvPr>
          <p:cNvPicPr>
            <a:picLocks noChangeAspect="1"/>
          </p:cNvPicPr>
          <p:nvPr/>
        </p:nvPicPr>
        <p:blipFill>
          <a:blip r:embed="rId3"/>
          <a:stretch>
            <a:fillRect/>
          </a:stretch>
        </p:blipFill>
        <p:spPr>
          <a:xfrm flipH="1">
            <a:off x="8406148" y="1131232"/>
            <a:ext cx="2942726" cy="2439304"/>
          </a:xfrm>
          <a:prstGeom prst="rect">
            <a:avLst/>
          </a:prstGeom>
        </p:spPr>
      </p:pic>
      <p:pic>
        <p:nvPicPr>
          <p:cNvPr id="5" name="Picture 4">
            <a:extLst>
              <a:ext uri="{FF2B5EF4-FFF2-40B4-BE49-F238E27FC236}">
                <a16:creationId xmlns:a16="http://schemas.microsoft.com/office/drawing/2014/main" id="{252B8A4A-1228-CF29-9737-AC59B09F12E5}"/>
              </a:ext>
            </a:extLst>
          </p:cNvPr>
          <p:cNvPicPr>
            <a:picLocks noChangeAspect="1"/>
          </p:cNvPicPr>
          <p:nvPr/>
        </p:nvPicPr>
        <p:blipFill rotWithShape="1">
          <a:blip r:embed="rId4"/>
          <a:srcRect l="75969" t="69676" r="18543" b="21618"/>
          <a:stretch/>
        </p:blipFill>
        <p:spPr>
          <a:xfrm>
            <a:off x="7863233" y="3422903"/>
            <a:ext cx="1504825" cy="1491510"/>
          </a:xfrm>
          <a:prstGeom prst="rect">
            <a:avLst/>
          </a:prstGeom>
        </p:spPr>
      </p:pic>
      <p:sp>
        <p:nvSpPr>
          <p:cNvPr id="6" name="TextBox 5">
            <a:extLst>
              <a:ext uri="{FF2B5EF4-FFF2-40B4-BE49-F238E27FC236}">
                <a16:creationId xmlns:a16="http://schemas.microsoft.com/office/drawing/2014/main" id="{D2F88FA0-3434-4570-C4E4-5ADA6364DDEB}"/>
              </a:ext>
            </a:extLst>
          </p:cNvPr>
          <p:cNvSpPr txBox="1"/>
          <p:nvPr/>
        </p:nvSpPr>
        <p:spPr>
          <a:xfrm>
            <a:off x="7783312" y="4969833"/>
            <a:ext cx="4875147" cy="1320746"/>
          </a:xfrm>
          <a:prstGeom prst="rect">
            <a:avLst/>
          </a:prstGeom>
          <a:noFill/>
        </p:spPr>
        <p:txBody>
          <a:bodyPr wrap="square">
            <a:spAutoFit/>
          </a:bodyPr>
          <a:lstStyle/>
          <a:p>
            <a:pPr marL="63500" marR="1305560" algn="just">
              <a:lnSpc>
                <a:spcPct val="118000"/>
              </a:lnSpc>
              <a:spcBef>
                <a:spcPts val="550"/>
              </a:spcBef>
              <a:spcAft>
                <a:spcPts val="0"/>
              </a:spcAft>
            </a:pPr>
            <a:r>
              <a:rPr lang="en-US" sz="800" b="1" i="1" spc="3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Policy and Program Models for Creating Accessory Dwelling Units in New Hampshire</a:t>
            </a:r>
            <a:endParaRPr lang="en-US" sz="900" b="1" i="1" spc="300" dirty="0">
              <a:solidFill>
                <a:srgbClr val="231F20"/>
              </a:solidFill>
              <a:latin typeface="Montserrat" panose="00000500000000000000" pitchFamily="2" charset="0"/>
              <a:ea typeface="Montserrat" panose="00000500000000000000" pitchFamily="2" charset="0"/>
              <a:cs typeface="Montserrat" panose="00000500000000000000" pitchFamily="2" charset="0"/>
            </a:endParaRPr>
          </a:p>
          <a:p>
            <a:pPr marL="63500" marR="1305560" algn="just">
              <a:lnSpc>
                <a:spcPct val="118000"/>
              </a:lnSpc>
              <a:spcBef>
                <a:spcPts val="550"/>
              </a:spcBef>
              <a:spcAft>
                <a:spcPts val="0"/>
              </a:spcAft>
            </a:pP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was</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written</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by</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Southern</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New</a:t>
            </a:r>
            <a:r>
              <a:rPr lang="en-US" sz="800" spc="2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Hampshire</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Planning</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Commission</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on</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behalf</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of</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New</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Hampshire</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Housing.</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Download</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full</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report</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via</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QR</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or</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go</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800" spc="2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NHHousing.org/ADU</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learn</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more</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about</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how</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your</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community</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or</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you</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can</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help</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support</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development</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of</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r>
              <a:rPr lang="en-US" sz="800" spc="2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contact New Hampshire Housing.</a:t>
            </a:r>
            <a:endParaRPr lang="en-US" sz="3600" dirty="0">
              <a:effectLst/>
              <a:latin typeface="Montserrat" panose="00000500000000000000" pitchFamily="2" charset="0"/>
              <a:ea typeface="Montserrat" panose="00000500000000000000" pitchFamily="2" charset="0"/>
              <a:cs typeface="Montserrat" panose="00000500000000000000" pitchFamily="2" charset="0"/>
            </a:endParaRPr>
          </a:p>
        </p:txBody>
      </p:sp>
    </p:spTree>
    <p:extLst>
      <p:ext uri="{BB962C8B-B14F-4D97-AF65-F5344CB8AC3E}">
        <p14:creationId xmlns:p14="http://schemas.microsoft.com/office/powerpoint/2010/main" val="1286697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04F-73C6-388F-9599-4413C83230F4}"/>
              </a:ext>
            </a:extLst>
          </p:cNvPr>
          <p:cNvSpPr txBox="1">
            <a:spLocks/>
          </p:cNvSpPr>
          <p:nvPr/>
        </p:nvSpPr>
        <p:spPr>
          <a:xfrm>
            <a:off x="914400" y="561372"/>
            <a:ext cx="4572000" cy="848313"/>
          </a:xfrm>
          <a:prstGeom prst="rect">
            <a:avLst/>
          </a:prstGeom>
        </p:spPr>
        <p:txBody>
          <a:bodyPr lIns="0" tIns="0" rIns="0" bIns="0" anchor="t" anchorCtr="0">
            <a:normAutofit fontScale="92500" lnSpcReduction="10000"/>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Scenario A:</a:t>
            </a:r>
          </a:p>
          <a:p>
            <a:r>
              <a:rPr lang="en-US" dirty="0">
                <a:latin typeface="Arial Black" panose="020B0A04020102020204" pitchFamily="34" charset="0"/>
              </a:rPr>
              <a:t>Design Competition</a:t>
            </a:r>
          </a:p>
        </p:txBody>
      </p:sp>
      <p:sp>
        <p:nvSpPr>
          <p:cNvPr id="3" name="Subtitle 2">
            <a:extLst>
              <a:ext uri="{FF2B5EF4-FFF2-40B4-BE49-F238E27FC236}">
                <a16:creationId xmlns:a16="http://schemas.microsoft.com/office/drawing/2014/main" id="{C5C2B72A-E827-9DF4-C4FA-7596423CC761}"/>
              </a:ext>
            </a:extLst>
          </p:cNvPr>
          <p:cNvSpPr txBox="1">
            <a:spLocks/>
          </p:cNvSpPr>
          <p:nvPr/>
        </p:nvSpPr>
        <p:spPr>
          <a:xfrm>
            <a:off x="914401" y="1772760"/>
            <a:ext cx="4914900" cy="4591601"/>
          </a:xfrm>
          <a:prstGeom prst="rect">
            <a:avLst/>
          </a:prstGeom>
        </p:spPr>
        <p:txBody>
          <a:bodyPr lIns="0" tIns="0" rIns="0" bIns="0" anchor="t">
            <a:normAutofit/>
          </a:bodyPr>
          <a:lstStyle>
            <a:lvl1pPr marL="0" indent="0" algn="l" defTabSz="914400" rtl="0" eaLnBrk="1" latinLnBrk="0" hangingPunct="1">
              <a:lnSpc>
                <a:spcPts val="2760"/>
              </a:lnSpc>
              <a:spcBef>
                <a:spcPts val="0"/>
              </a:spcBef>
              <a:spcAft>
                <a:spcPts val="12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0"/>
              </a:lnSpc>
              <a:spcAft>
                <a:spcPts val="900"/>
              </a:spcAft>
            </a:pPr>
            <a:r>
              <a:rPr lang="en-US" sz="2400" b="1" dirty="0">
                <a:solidFill>
                  <a:srgbClr val="164A78"/>
                </a:solidFill>
                <a:latin typeface="Aerial"/>
                <a:cs typeface="Sabon Next LT" panose="02000500000000000000" pitchFamily="2" charset="0"/>
              </a:rPr>
              <a:t>Municipality Applies for AARP Grant</a:t>
            </a:r>
            <a:endParaRPr lang="en-US" dirty="0"/>
          </a:p>
          <a:p>
            <a:pPr marL="63500" marR="0">
              <a:lnSpc>
                <a:spcPct val="150000"/>
              </a:lnSpc>
              <a:spcBef>
                <a:spcPts val="80"/>
              </a:spcBef>
              <a:spcAft>
                <a:spcPts val="0"/>
              </a:spcAft>
            </a:pPr>
            <a:r>
              <a:rPr lang="en-US" sz="2000" b="1" spc="-10" dirty="0">
                <a:solidFill>
                  <a:srgbClr val="F3776C"/>
                </a:solidFill>
                <a:effectLst/>
                <a:ea typeface="Montserrat" panose="00000500000000000000" pitchFamily="2" charset="0"/>
              </a:rPr>
              <a:t>Grant to Fund Award for Competition:</a:t>
            </a:r>
            <a:endParaRPr lang="en-US" sz="2000" b="1" dirty="0">
              <a:effectLst/>
              <a:ea typeface="Montserrat" panose="00000500000000000000" pitchFamily="2" charset="0"/>
            </a:endParaRP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Community surveyed for ADU preferences</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Town hosts design competition</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ADU plans selected by committee based on preferences and winners announced</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Town applies for CDFA Capacity Building or HOP Grant to establish a pre-approved ADU plans library and revise local ADU regs</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a:rPr>
              <a:t>ADU competition winners are contracted to prepare ADU plans to a stamped and ready for approval level of detail for the town</a:t>
            </a:r>
          </a:p>
        </p:txBody>
      </p:sp>
      <p:sp>
        <p:nvSpPr>
          <p:cNvPr id="15" name="Rectangle 14">
            <a:extLst>
              <a:ext uri="{FF2B5EF4-FFF2-40B4-BE49-F238E27FC236}">
                <a16:creationId xmlns:a16="http://schemas.microsoft.com/office/drawing/2014/main" id="{B91B4F7F-3B54-9E2E-4B33-5DBB598D6F0B}"/>
              </a:ext>
            </a:extLst>
          </p:cNvPr>
          <p:cNvSpPr/>
          <p:nvPr/>
        </p:nvSpPr>
        <p:spPr>
          <a:xfrm>
            <a:off x="914400" y="1452904"/>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pic>
        <p:nvPicPr>
          <p:cNvPr id="4" name="Picture 2" descr="Home - New Hampshire Housing">
            <a:extLst>
              <a:ext uri="{FF2B5EF4-FFF2-40B4-BE49-F238E27FC236}">
                <a16:creationId xmlns:a16="http://schemas.microsoft.com/office/drawing/2014/main" id="{5E4A8205-FE99-E512-4377-71321670A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D844927-097C-04E2-ADD3-EA3DBBEF425E}"/>
              </a:ext>
            </a:extLst>
          </p:cNvPr>
          <p:cNvPicPr>
            <a:picLocks noChangeAspect="1"/>
          </p:cNvPicPr>
          <p:nvPr/>
        </p:nvPicPr>
        <p:blipFill rotWithShape="1">
          <a:blip r:embed="rId3"/>
          <a:srcRect l="57963" t="39630" r="6666" b="33778"/>
          <a:stretch/>
        </p:blipFill>
        <p:spPr>
          <a:xfrm>
            <a:off x="6362700" y="1303019"/>
            <a:ext cx="5181600" cy="2434809"/>
          </a:xfrm>
          <a:prstGeom prst="rect">
            <a:avLst/>
          </a:prstGeom>
        </p:spPr>
      </p:pic>
      <p:pic>
        <p:nvPicPr>
          <p:cNvPr id="5122" name="Picture 2" descr="NH CDFA Tax Credit Program - SELT">
            <a:extLst>
              <a:ext uri="{FF2B5EF4-FFF2-40B4-BE49-F238E27FC236}">
                <a16:creationId xmlns:a16="http://schemas.microsoft.com/office/drawing/2014/main" id="{08DAAA94-326C-DBD6-59A2-030C6F4DBC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76" t="11204" r="7523" b="11381"/>
          <a:stretch/>
        </p:blipFill>
        <p:spPr bwMode="auto">
          <a:xfrm>
            <a:off x="6362700" y="3983894"/>
            <a:ext cx="5181600" cy="171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36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04F-73C6-388F-9599-4413C83230F4}"/>
              </a:ext>
            </a:extLst>
          </p:cNvPr>
          <p:cNvSpPr txBox="1">
            <a:spLocks/>
          </p:cNvSpPr>
          <p:nvPr/>
        </p:nvSpPr>
        <p:spPr>
          <a:xfrm>
            <a:off x="914400" y="561372"/>
            <a:ext cx="4572000" cy="848313"/>
          </a:xfrm>
          <a:prstGeom prst="rect">
            <a:avLst/>
          </a:prstGeom>
        </p:spPr>
        <p:txBody>
          <a:bodyPr lIns="0" tIns="0" rIns="0" bIns="0" anchor="t" anchorCtr="0">
            <a:normAutofit fontScale="92500" lnSpcReduction="10000"/>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Scenario B:</a:t>
            </a:r>
          </a:p>
          <a:p>
            <a:r>
              <a:rPr lang="en-US" dirty="0">
                <a:latin typeface="Arial Black" panose="020B0A04020102020204" pitchFamily="34" charset="0"/>
              </a:rPr>
              <a:t>Plans Cooperation</a:t>
            </a:r>
          </a:p>
        </p:txBody>
      </p:sp>
      <p:sp>
        <p:nvSpPr>
          <p:cNvPr id="3" name="Subtitle 2">
            <a:extLst>
              <a:ext uri="{FF2B5EF4-FFF2-40B4-BE49-F238E27FC236}">
                <a16:creationId xmlns:a16="http://schemas.microsoft.com/office/drawing/2014/main" id="{C5C2B72A-E827-9DF4-C4FA-7596423CC761}"/>
              </a:ext>
            </a:extLst>
          </p:cNvPr>
          <p:cNvSpPr txBox="1">
            <a:spLocks/>
          </p:cNvSpPr>
          <p:nvPr/>
        </p:nvSpPr>
        <p:spPr>
          <a:xfrm>
            <a:off x="914400" y="1605567"/>
            <a:ext cx="4989838" cy="4933901"/>
          </a:xfrm>
          <a:prstGeom prst="rect">
            <a:avLst/>
          </a:prstGeom>
        </p:spPr>
        <p:txBody>
          <a:bodyPr lIns="0" tIns="0" rIns="0" bIns="0">
            <a:normAutofit/>
          </a:bodyPr>
          <a:lstStyle>
            <a:lvl1pPr marL="0" indent="0" algn="l" defTabSz="914400" rtl="0" eaLnBrk="1" latinLnBrk="0" hangingPunct="1">
              <a:lnSpc>
                <a:spcPts val="2760"/>
              </a:lnSpc>
              <a:spcBef>
                <a:spcPts val="0"/>
              </a:spcBef>
              <a:spcAft>
                <a:spcPts val="12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Aft>
                <a:spcPts val="600"/>
              </a:spcAft>
            </a:pPr>
            <a:r>
              <a:rPr lang="en-US" sz="2400" b="1" dirty="0">
                <a:solidFill>
                  <a:srgbClr val="164A78"/>
                </a:solidFill>
                <a:latin typeface="Aerial"/>
                <a:cs typeface="Sabon Next LT" panose="02000500000000000000" pitchFamily="2" charset="0"/>
              </a:rPr>
              <a:t>Regional Pre-Approved ADU Library</a:t>
            </a:r>
          </a:p>
          <a:p>
            <a:pPr marL="63500" marR="0">
              <a:lnSpc>
                <a:spcPct val="150000"/>
              </a:lnSpc>
              <a:spcBef>
                <a:spcPts val="80"/>
              </a:spcBef>
              <a:spcAft>
                <a:spcPts val="0"/>
              </a:spcAft>
            </a:pPr>
            <a:r>
              <a:rPr lang="en-US" sz="2000" b="1" spc="-10" dirty="0">
                <a:solidFill>
                  <a:srgbClr val="F3776C"/>
                </a:solidFill>
                <a:ea typeface="Montserrat" panose="00000500000000000000" pitchFamily="2" charset="0"/>
              </a:rPr>
              <a:t>Planning Commission Leadership</a:t>
            </a:r>
            <a:r>
              <a:rPr lang="en-US" sz="2000" b="1" spc="-10" dirty="0">
                <a:solidFill>
                  <a:srgbClr val="F3776C"/>
                </a:solidFill>
                <a:effectLst/>
                <a:ea typeface="Montserrat" panose="00000500000000000000" pitchFamily="2" charset="0"/>
              </a:rPr>
              <a:t>:</a:t>
            </a:r>
            <a:endParaRPr lang="en-US" sz="2000" b="1" dirty="0">
              <a:effectLst/>
              <a:ea typeface="Montserrat" panose="00000500000000000000" pitchFamily="2" charset="0"/>
            </a:endParaRP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Seek interest from towns collaborating on a region wide pre-approved ADU plans library</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Survey to residents in participating towns to determine criteria in selecting plans</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Local officials coordinate on documentation needed for plans achieve pre-approval</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Pre-Approved ADU plans provided to public via online library, plans can be used for a small licensing fee to plan creator</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endParaRPr lang="en-US" sz="2000" b="1" spc="-20" dirty="0">
              <a:solidFill>
                <a:srgbClr val="164A78"/>
              </a:solidFill>
              <a:latin typeface="Aerial"/>
              <a:ea typeface="Montserrat-ExtraBold"/>
              <a:cs typeface="Sabon Next LT" panose="02000500000000000000" pitchFamily="2" charset="0"/>
            </a:endParaRP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endParaRPr lang="en-US" sz="2200" b="1" spc="-20" dirty="0">
              <a:solidFill>
                <a:srgbClr val="164A78"/>
              </a:solidFill>
              <a:latin typeface="Aerial"/>
              <a:ea typeface="Montserrat-ExtraBold"/>
              <a:cs typeface="Sabon Next LT" panose="02000500000000000000" pitchFamily="2" charset="0"/>
            </a:endParaRPr>
          </a:p>
        </p:txBody>
      </p:sp>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pic>
        <p:nvPicPr>
          <p:cNvPr id="4" name="Picture 2" descr="Home - New Hampshire Housing">
            <a:extLst>
              <a:ext uri="{FF2B5EF4-FFF2-40B4-BE49-F238E27FC236}">
                <a16:creationId xmlns:a16="http://schemas.microsoft.com/office/drawing/2014/main" id="{5E4A8205-FE99-E512-4377-71321670A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83D9E7FA-4063-BE28-FAA7-FF39D3FB8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7852" y="947600"/>
            <a:ext cx="6349004" cy="5413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471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04F-73C6-388F-9599-4413C83230F4}"/>
              </a:ext>
            </a:extLst>
          </p:cNvPr>
          <p:cNvSpPr txBox="1">
            <a:spLocks/>
          </p:cNvSpPr>
          <p:nvPr/>
        </p:nvSpPr>
        <p:spPr>
          <a:xfrm>
            <a:off x="914400" y="561372"/>
            <a:ext cx="4572000" cy="848313"/>
          </a:xfrm>
          <a:prstGeom prst="rect">
            <a:avLst/>
          </a:prstGeom>
        </p:spPr>
        <p:txBody>
          <a:bodyPr lIns="0" tIns="0" rIns="0" bIns="0" anchor="t" anchorCtr="0">
            <a:normAutofit fontScale="92500" lnSpcReduction="10000"/>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Scenario B:</a:t>
            </a:r>
          </a:p>
          <a:p>
            <a:r>
              <a:rPr lang="en-US" dirty="0">
                <a:latin typeface="Arial Black" panose="020B0A04020102020204" pitchFamily="34" charset="0"/>
              </a:rPr>
              <a:t>0% Deferred Loans</a:t>
            </a:r>
          </a:p>
        </p:txBody>
      </p:sp>
      <p:sp>
        <p:nvSpPr>
          <p:cNvPr id="3" name="Subtitle 2">
            <a:extLst>
              <a:ext uri="{FF2B5EF4-FFF2-40B4-BE49-F238E27FC236}">
                <a16:creationId xmlns:a16="http://schemas.microsoft.com/office/drawing/2014/main" id="{C5C2B72A-E827-9DF4-C4FA-7596423CC761}"/>
              </a:ext>
            </a:extLst>
          </p:cNvPr>
          <p:cNvSpPr txBox="1">
            <a:spLocks/>
          </p:cNvSpPr>
          <p:nvPr/>
        </p:nvSpPr>
        <p:spPr>
          <a:xfrm>
            <a:off x="914400" y="1629757"/>
            <a:ext cx="4873451" cy="4077707"/>
          </a:xfrm>
          <a:prstGeom prst="rect">
            <a:avLst/>
          </a:prstGeom>
        </p:spPr>
        <p:txBody>
          <a:bodyPr lIns="0" tIns="0" rIns="0" bIns="0">
            <a:normAutofit/>
          </a:bodyPr>
          <a:lstStyle>
            <a:lvl1pPr marL="0" indent="0" algn="l" defTabSz="914400" rtl="0" eaLnBrk="1" latinLnBrk="0" hangingPunct="1">
              <a:lnSpc>
                <a:spcPts val="2760"/>
              </a:lnSpc>
              <a:spcBef>
                <a:spcPts val="0"/>
              </a:spcBef>
              <a:spcAft>
                <a:spcPts val="12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Aft>
                <a:spcPts val="600"/>
              </a:spcAft>
            </a:pPr>
            <a:r>
              <a:rPr lang="en-US" sz="2400" b="1" dirty="0">
                <a:solidFill>
                  <a:srgbClr val="164A78"/>
                </a:solidFill>
                <a:latin typeface="Aerial"/>
                <a:cs typeface="Sabon Next LT" panose="02000500000000000000" pitchFamily="2" charset="0"/>
              </a:rPr>
              <a:t>State Housing Entity Supports ADUs</a:t>
            </a:r>
          </a:p>
          <a:p>
            <a:pPr marL="63500" marR="0">
              <a:lnSpc>
                <a:spcPct val="150000"/>
              </a:lnSpc>
              <a:spcBef>
                <a:spcPts val="80"/>
              </a:spcBef>
              <a:spcAft>
                <a:spcPts val="0"/>
              </a:spcAft>
            </a:pPr>
            <a:r>
              <a:rPr lang="en-US" sz="2000" b="1" spc="-10" dirty="0">
                <a:solidFill>
                  <a:srgbClr val="F3776C"/>
                </a:solidFill>
                <a:ea typeface="Montserrat" panose="00000500000000000000" pitchFamily="2" charset="0"/>
              </a:rPr>
              <a:t>Loan Assistance for ADU Affordability</a:t>
            </a:r>
            <a:r>
              <a:rPr lang="en-US" sz="2000" b="1" spc="-10" dirty="0">
                <a:solidFill>
                  <a:srgbClr val="F3776C"/>
                </a:solidFill>
                <a:effectLst/>
                <a:ea typeface="Montserrat" panose="00000500000000000000" pitchFamily="2" charset="0"/>
              </a:rPr>
              <a:t>:</a:t>
            </a:r>
            <a:endParaRPr lang="en-US" sz="2000" b="1" dirty="0">
              <a:effectLst/>
              <a:ea typeface="Montserrat" panose="00000500000000000000" pitchFamily="2" charset="0"/>
            </a:endParaRP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Loans require no payments from homeowner while they remain in home</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Income limits on the owner to qualify for the loan </a:t>
            </a:r>
            <a:r>
              <a:rPr lang="en-US" sz="2000" b="1" u="sng" spc="-20" dirty="0">
                <a:solidFill>
                  <a:srgbClr val="164A78"/>
                </a:solidFill>
                <a:latin typeface="Aerial"/>
                <a:ea typeface="Montserrat-ExtraBold"/>
                <a:cs typeface="Sabon Next LT" panose="02000500000000000000" pitchFamily="2" charset="0"/>
              </a:rPr>
              <a:t>OR</a:t>
            </a:r>
            <a:r>
              <a:rPr lang="en-US" sz="2000" b="1" spc="-20" dirty="0">
                <a:solidFill>
                  <a:srgbClr val="164A78"/>
                </a:solidFill>
                <a:latin typeface="Aerial"/>
                <a:ea typeface="Montserrat-ExtraBold"/>
                <a:cs typeface="Sabon Next LT" panose="02000500000000000000" pitchFamily="2" charset="0"/>
              </a:rPr>
              <a:t> the renter to occupy the unit.</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Comparatively cost-effective way for housing entities to support affordable units</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Programs need large initial capitalization, but can sustain ongoing lending activity</a:t>
            </a:r>
          </a:p>
        </p:txBody>
      </p:sp>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pic>
        <p:nvPicPr>
          <p:cNvPr id="4" name="Picture 2" descr="Home - New Hampshire Housing">
            <a:extLst>
              <a:ext uri="{FF2B5EF4-FFF2-40B4-BE49-F238E27FC236}">
                <a16:creationId xmlns:a16="http://schemas.microsoft.com/office/drawing/2014/main" id="{5E4A8205-FE99-E512-4377-71321670A3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A8526AC-B8D6-274D-2296-E627920F45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1" y="2709566"/>
            <a:ext cx="5420810" cy="2799313"/>
          </a:xfrm>
          <a:prstGeom prst="rect">
            <a:avLst/>
          </a:prstGeom>
        </p:spPr>
      </p:pic>
      <p:sp>
        <p:nvSpPr>
          <p:cNvPr id="6" name="Title 1">
            <a:extLst>
              <a:ext uri="{FF2B5EF4-FFF2-40B4-BE49-F238E27FC236}">
                <a16:creationId xmlns:a16="http://schemas.microsoft.com/office/drawing/2014/main" id="{A6A8A70D-0CD5-12A5-54D0-E4DE2B2FC15E}"/>
              </a:ext>
            </a:extLst>
          </p:cNvPr>
          <p:cNvSpPr txBox="1">
            <a:spLocks/>
          </p:cNvSpPr>
          <p:nvPr/>
        </p:nvSpPr>
        <p:spPr>
          <a:xfrm>
            <a:off x="5964227" y="1629757"/>
            <a:ext cx="5694414" cy="102677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ctr"/>
            <a:r>
              <a:rPr lang="en-US" sz="3200" dirty="0">
                <a:solidFill>
                  <a:srgbClr val="164A78"/>
                </a:solidFill>
                <a:latin typeface="Arial Black"/>
              </a:rPr>
              <a:t>Targeting Lending Tools for Impact</a:t>
            </a:r>
          </a:p>
        </p:txBody>
      </p:sp>
    </p:spTree>
    <p:extLst>
      <p:ext uri="{BB962C8B-B14F-4D97-AF65-F5344CB8AC3E}">
        <p14:creationId xmlns:p14="http://schemas.microsoft.com/office/powerpoint/2010/main" val="8572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0B043A-CD0D-C27D-C541-F3ADF6416D4F}"/>
              </a:ext>
            </a:extLst>
          </p:cNvPr>
          <p:cNvSpPr/>
          <p:nvPr/>
        </p:nvSpPr>
        <p:spPr>
          <a:xfrm>
            <a:off x="15564" y="5986106"/>
            <a:ext cx="12192000" cy="832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49699A89-4686-88B0-DC97-D81CE03EC963}"/>
              </a:ext>
            </a:extLst>
          </p:cNvPr>
          <p:cNvPicPr>
            <a:picLocks noChangeAspect="1"/>
          </p:cNvPicPr>
          <p:nvPr/>
        </p:nvPicPr>
        <p:blipFill rotWithShape="1">
          <a:blip r:embed="rId3"/>
          <a:srcRect l="9801" t="-8450" r="18062" b="9706"/>
          <a:stretch/>
        </p:blipFill>
        <p:spPr>
          <a:xfrm>
            <a:off x="4795087" y="38913"/>
            <a:ext cx="7412477" cy="6177064"/>
          </a:xfrm>
          <a:prstGeom prst="rect">
            <a:avLst/>
          </a:prstGeom>
        </p:spPr>
      </p:pic>
      <p:sp>
        <p:nvSpPr>
          <p:cNvPr id="2" name="Title 1">
            <a:extLst>
              <a:ext uri="{FF2B5EF4-FFF2-40B4-BE49-F238E27FC236}">
                <a16:creationId xmlns:a16="http://schemas.microsoft.com/office/drawing/2014/main" id="{167C36BE-AEC3-91C6-1349-4CB9566B55D0}"/>
              </a:ext>
            </a:extLst>
          </p:cNvPr>
          <p:cNvSpPr>
            <a:spLocks noGrp="1"/>
          </p:cNvSpPr>
          <p:nvPr>
            <p:ph type="ctrTitle" idx="4294967295"/>
          </p:nvPr>
        </p:nvSpPr>
        <p:spPr>
          <a:xfrm>
            <a:off x="914401" y="914400"/>
            <a:ext cx="4571999" cy="777398"/>
          </a:xfrm>
          <a:prstGeom prst="rect">
            <a:avLst/>
          </a:prstGeom>
        </p:spPr>
        <p:txBody>
          <a:bodyPr lIns="0" tIns="0" rIns="0" bIns="0" anchor="t" anchorCtr="0">
            <a:noAutofit/>
          </a:bodyPr>
          <a:lstStyle/>
          <a:p>
            <a:pPr algn="l">
              <a:lnSpc>
                <a:spcPts val="2840"/>
              </a:lnSpc>
              <a:spcBef>
                <a:spcPts val="3600"/>
              </a:spcBef>
              <a:spcAft>
                <a:spcPts val="2400"/>
              </a:spcAft>
            </a:pPr>
            <a:r>
              <a:rPr lang="en-US" sz="2400" dirty="0">
                <a:solidFill>
                  <a:srgbClr val="164A78"/>
                </a:solidFill>
                <a:latin typeface="Arial" panose="020B0604020202020204" pitchFamily="34" charset="0"/>
                <a:cs typeface="Arial" panose="020B0604020202020204" pitchFamily="34" charset="0"/>
              </a:rPr>
              <a:t>POLICY AND PROGRAM </a:t>
            </a:r>
            <a:br>
              <a:rPr lang="en-US" sz="2400" dirty="0">
                <a:solidFill>
                  <a:srgbClr val="164A78"/>
                </a:solidFill>
                <a:latin typeface="Arial" panose="020B0604020202020204" pitchFamily="34" charset="0"/>
                <a:cs typeface="Arial" panose="020B0604020202020204" pitchFamily="34" charset="0"/>
              </a:rPr>
            </a:br>
            <a:r>
              <a:rPr lang="en-US" sz="2400" dirty="0">
                <a:solidFill>
                  <a:srgbClr val="164A78"/>
                </a:solidFill>
                <a:latin typeface="Arial" panose="020B0604020202020204" pitchFamily="34" charset="0"/>
                <a:cs typeface="Arial" panose="020B0604020202020204" pitchFamily="34" charset="0"/>
              </a:rPr>
              <a:t>MODELS FOR</a:t>
            </a:r>
          </a:p>
        </p:txBody>
      </p:sp>
      <p:sp>
        <p:nvSpPr>
          <p:cNvPr id="3" name="Subtitle 2">
            <a:extLst>
              <a:ext uri="{FF2B5EF4-FFF2-40B4-BE49-F238E27FC236}">
                <a16:creationId xmlns:a16="http://schemas.microsoft.com/office/drawing/2014/main" id="{E8F07A81-DDC2-F2A7-D971-71DC8830C29B}"/>
              </a:ext>
            </a:extLst>
          </p:cNvPr>
          <p:cNvSpPr>
            <a:spLocks noGrp="1"/>
          </p:cNvSpPr>
          <p:nvPr>
            <p:ph type="subTitle" idx="4294967295"/>
          </p:nvPr>
        </p:nvSpPr>
        <p:spPr>
          <a:xfrm>
            <a:off x="924449" y="5689373"/>
            <a:ext cx="4571999" cy="360757"/>
          </a:xfrm>
          <a:prstGeom prst="rect">
            <a:avLst/>
          </a:prstGeom>
        </p:spPr>
        <p:txBody>
          <a:bodyPr lIns="0" tIns="0" rIns="0" bIns="0">
            <a:normAutofit/>
          </a:bodyPr>
          <a:lstStyle/>
          <a:p>
            <a:pPr marL="0" indent="0" algn="l">
              <a:buNone/>
            </a:pPr>
            <a:r>
              <a:rPr lang="en-US" sz="2000" dirty="0">
                <a:solidFill>
                  <a:srgbClr val="164A78"/>
                </a:solidFill>
                <a:latin typeface="Arial" panose="020B0604020202020204" pitchFamily="34" charset="0"/>
                <a:cs typeface="Arial" panose="020B0604020202020204" pitchFamily="34" charset="0"/>
              </a:rPr>
              <a:t>November 2</a:t>
            </a:r>
            <a:r>
              <a:rPr lang="en-US" sz="2000" baseline="30000" dirty="0">
                <a:solidFill>
                  <a:srgbClr val="164A78"/>
                </a:solidFill>
                <a:latin typeface="Arial" panose="020B0604020202020204" pitchFamily="34" charset="0"/>
                <a:cs typeface="Arial" panose="020B0604020202020204" pitchFamily="34" charset="0"/>
              </a:rPr>
              <a:t>nd</a:t>
            </a:r>
            <a:r>
              <a:rPr lang="en-US" sz="2000" dirty="0">
                <a:solidFill>
                  <a:srgbClr val="164A78"/>
                </a:solidFill>
                <a:latin typeface="Arial" panose="020B0604020202020204" pitchFamily="34" charset="0"/>
                <a:cs typeface="Arial" panose="020B0604020202020204" pitchFamily="34" charset="0"/>
              </a:rPr>
              <a:t>, 2023</a:t>
            </a:r>
          </a:p>
        </p:txBody>
      </p:sp>
      <p:sp>
        <p:nvSpPr>
          <p:cNvPr id="5" name="Rectangle 4">
            <a:extLst>
              <a:ext uri="{FF2B5EF4-FFF2-40B4-BE49-F238E27FC236}">
                <a16:creationId xmlns:a16="http://schemas.microsoft.com/office/drawing/2014/main" id="{6486A151-F7DE-E828-3A8F-168EA83E736B}"/>
              </a:ext>
            </a:extLst>
          </p:cNvPr>
          <p:cNvSpPr/>
          <p:nvPr/>
        </p:nvSpPr>
        <p:spPr>
          <a:xfrm>
            <a:off x="914400" y="-1"/>
            <a:ext cx="4572000" cy="457200"/>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3CEE35-94ED-B891-E779-67CE02DB7C14}"/>
              </a:ext>
            </a:extLst>
          </p:cNvPr>
          <p:cNvSpPr/>
          <p:nvPr/>
        </p:nvSpPr>
        <p:spPr>
          <a:xfrm>
            <a:off x="914400" y="5516540"/>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8" name="Title 1">
            <a:extLst>
              <a:ext uri="{FF2B5EF4-FFF2-40B4-BE49-F238E27FC236}">
                <a16:creationId xmlns:a16="http://schemas.microsoft.com/office/drawing/2014/main" id="{11D2E9CE-7973-F4F3-2224-33650351D6E3}"/>
              </a:ext>
            </a:extLst>
          </p:cNvPr>
          <p:cNvSpPr txBox="1">
            <a:spLocks/>
          </p:cNvSpPr>
          <p:nvPr/>
        </p:nvSpPr>
        <p:spPr>
          <a:xfrm>
            <a:off x="914401" y="1712340"/>
            <a:ext cx="4572000" cy="2187086"/>
          </a:xfrm>
          <a:prstGeom prst="rect">
            <a:avLst/>
          </a:prstGeom>
        </p:spPr>
        <p:txBody>
          <a:bodyPr vert="horz" lIns="0" tIns="45720" rIns="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4280"/>
              </a:lnSpc>
              <a:spcBef>
                <a:spcPts val="3600"/>
              </a:spcBef>
              <a:spcAft>
                <a:spcPts val="2400"/>
              </a:spcAft>
            </a:pPr>
            <a:r>
              <a:rPr lang="en-US" sz="4400" b="1" dirty="0">
                <a:solidFill>
                  <a:srgbClr val="164A78"/>
                </a:solidFill>
                <a:latin typeface="Arial Black" panose="020B0604020202020204" pitchFamily="34" charset="0"/>
                <a:cs typeface="Arial Black" panose="020B0604020202020204" pitchFamily="34" charset="0"/>
              </a:rPr>
              <a:t>CREATING</a:t>
            </a:r>
            <a:br>
              <a:rPr lang="en-US" sz="4400" b="1" dirty="0">
                <a:solidFill>
                  <a:srgbClr val="164A78"/>
                </a:solidFill>
                <a:latin typeface="Arial Black" panose="020B0604020202020204" pitchFamily="34" charset="0"/>
                <a:cs typeface="Arial Black" panose="020B0604020202020204" pitchFamily="34" charset="0"/>
              </a:rPr>
            </a:br>
            <a:r>
              <a:rPr lang="en-US" sz="4400" b="1" dirty="0">
                <a:solidFill>
                  <a:srgbClr val="164A78"/>
                </a:solidFill>
                <a:latin typeface="Arial Black" panose="020B0604020202020204" pitchFamily="34" charset="0"/>
                <a:cs typeface="Arial Black" panose="020B0604020202020204" pitchFamily="34" charset="0"/>
              </a:rPr>
              <a:t>ACCESSORY </a:t>
            </a:r>
            <a:br>
              <a:rPr lang="en-US" sz="4400" b="1" dirty="0">
                <a:solidFill>
                  <a:srgbClr val="164A78"/>
                </a:solidFill>
                <a:latin typeface="Arial Black" panose="020B0604020202020204" pitchFamily="34" charset="0"/>
                <a:cs typeface="Arial Black" panose="020B0604020202020204" pitchFamily="34" charset="0"/>
              </a:rPr>
            </a:br>
            <a:r>
              <a:rPr lang="en-US" sz="4400" b="1" dirty="0">
                <a:solidFill>
                  <a:srgbClr val="164A78"/>
                </a:solidFill>
                <a:latin typeface="Arial Black" panose="020B0604020202020204" pitchFamily="34" charset="0"/>
                <a:cs typeface="Arial Black" panose="020B0604020202020204" pitchFamily="34" charset="0"/>
              </a:rPr>
              <a:t>DWELLING </a:t>
            </a:r>
            <a:br>
              <a:rPr lang="en-US" sz="4400" b="1" dirty="0">
                <a:solidFill>
                  <a:srgbClr val="164A78"/>
                </a:solidFill>
                <a:latin typeface="Arial Black" panose="020B0604020202020204" pitchFamily="34" charset="0"/>
                <a:cs typeface="Arial Black" panose="020B0604020202020204" pitchFamily="34" charset="0"/>
              </a:rPr>
            </a:br>
            <a:r>
              <a:rPr lang="en-US" sz="4400" b="1" dirty="0">
                <a:solidFill>
                  <a:srgbClr val="164A78"/>
                </a:solidFill>
                <a:latin typeface="Arial Black" panose="020B0604020202020204" pitchFamily="34" charset="0"/>
                <a:cs typeface="Arial Black" panose="020B0604020202020204" pitchFamily="34" charset="0"/>
              </a:rPr>
              <a:t>UNITS</a:t>
            </a:r>
          </a:p>
        </p:txBody>
      </p:sp>
      <p:sp>
        <p:nvSpPr>
          <p:cNvPr id="9" name="Title 1">
            <a:extLst>
              <a:ext uri="{FF2B5EF4-FFF2-40B4-BE49-F238E27FC236}">
                <a16:creationId xmlns:a16="http://schemas.microsoft.com/office/drawing/2014/main" id="{8764DC7C-6D27-CAFF-F531-7A9093852910}"/>
              </a:ext>
            </a:extLst>
          </p:cNvPr>
          <p:cNvSpPr txBox="1">
            <a:spLocks/>
          </p:cNvSpPr>
          <p:nvPr/>
        </p:nvSpPr>
        <p:spPr>
          <a:xfrm>
            <a:off x="914400" y="3923467"/>
            <a:ext cx="4526072" cy="493958"/>
          </a:xfrm>
          <a:prstGeom prst="rect">
            <a:avLst/>
          </a:prstGeom>
        </p:spPr>
        <p:txBody>
          <a:bodyPr vert="horz" lIns="0" tIns="45720" rIns="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2880"/>
              </a:lnSpc>
              <a:spcBef>
                <a:spcPts val="3600"/>
              </a:spcBef>
              <a:spcAft>
                <a:spcPts val="2400"/>
              </a:spcAft>
            </a:pPr>
            <a:r>
              <a:rPr lang="en-US" sz="2400" dirty="0">
                <a:solidFill>
                  <a:srgbClr val="164A78"/>
                </a:solidFill>
                <a:latin typeface="Arial" panose="020B0604020202020204" pitchFamily="34" charset="0"/>
                <a:cs typeface="Arial" panose="020B0604020202020204" pitchFamily="34" charset="0"/>
              </a:rPr>
              <a:t>IN NEW HAMPSHIRE</a:t>
            </a:r>
          </a:p>
        </p:txBody>
      </p:sp>
      <p:sp>
        <p:nvSpPr>
          <p:cNvPr id="15" name="Subtitle 2">
            <a:extLst>
              <a:ext uri="{FF2B5EF4-FFF2-40B4-BE49-F238E27FC236}">
                <a16:creationId xmlns:a16="http://schemas.microsoft.com/office/drawing/2014/main" id="{E06FC6D1-4625-AED4-1647-4F54AB96E392}"/>
              </a:ext>
            </a:extLst>
          </p:cNvPr>
          <p:cNvSpPr txBox="1">
            <a:spLocks/>
          </p:cNvSpPr>
          <p:nvPr/>
        </p:nvSpPr>
        <p:spPr>
          <a:xfrm>
            <a:off x="914400" y="6239591"/>
            <a:ext cx="10360152" cy="387836"/>
          </a:xfrm>
          <a:prstGeom prst="rect">
            <a:avLst/>
          </a:prstGeom>
        </p:spPr>
        <p:txBody>
          <a:bodyPr vert="horz" lIns="0" tIns="0" rIns="0" bIns="0" rtlCol="0" anchor="b"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rgbClr val="164A78"/>
                </a:solidFill>
                <a:latin typeface="Arial" panose="020B0604020202020204" pitchFamily="34" charset="0"/>
                <a:cs typeface="Arial" panose="020B0604020202020204" pitchFamily="34" charset="0"/>
              </a:rPr>
              <a:t>NHHousing.org</a:t>
            </a:r>
          </a:p>
        </p:txBody>
      </p:sp>
      <p:sp>
        <p:nvSpPr>
          <p:cNvPr id="4" name="Title 1">
            <a:extLst>
              <a:ext uri="{FF2B5EF4-FFF2-40B4-BE49-F238E27FC236}">
                <a16:creationId xmlns:a16="http://schemas.microsoft.com/office/drawing/2014/main" id="{F8582D9A-B6D1-539C-7EED-72E38E2C5830}"/>
              </a:ext>
            </a:extLst>
          </p:cNvPr>
          <p:cNvSpPr txBox="1">
            <a:spLocks/>
          </p:cNvSpPr>
          <p:nvPr/>
        </p:nvSpPr>
        <p:spPr>
          <a:xfrm>
            <a:off x="914400" y="5053780"/>
            <a:ext cx="4799390" cy="397872"/>
          </a:xfrm>
          <a:prstGeom prst="rect">
            <a:avLst/>
          </a:prstGeom>
        </p:spPr>
        <p:txBody>
          <a:bodyPr vert="horz" lIns="0" tIns="45720" rIns="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pPr>
            <a:r>
              <a:rPr lang="en-US" sz="2300" dirty="0">
                <a:solidFill>
                  <a:srgbClr val="164A78"/>
                </a:solidFill>
                <a:latin typeface="Arial" panose="020B0604020202020204" pitchFamily="34" charset="0"/>
                <a:cs typeface="Arial" panose="020B0604020202020204" pitchFamily="34" charset="0"/>
              </a:rPr>
              <a:t>Greater Seacoast Housing Summit</a:t>
            </a:r>
          </a:p>
        </p:txBody>
      </p:sp>
    </p:spTree>
    <p:extLst>
      <p:ext uri="{BB962C8B-B14F-4D97-AF65-F5344CB8AC3E}">
        <p14:creationId xmlns:p14="http://schemas.microsoft.com/office/powerpoint/2010/main" val="401504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04F-73C6-388F-9599-4413C83230F4}"/>
              </a:ext>
            </a:extLst>
          </p:cNvPr>
          <p:cNvSpPr txBox="1">
            <a:spLocks/>
          </p:cNvSpPr>
          <p:nvPr/>
        </p:nvSpPr>
        <p:spPr>
          <a:xfrm>
            <a:off x="914400" y="561372"/>
            <a:ext cx="4572000" cy="848313"/>
          </a:xfrm>
          <a:prstGeom prst="rect">
            <a:avLst/>
          </a:prstGeom>
        </p:spPr>
        <p:txBody>
          <a:bodyPr lIns="0" tIns="0" rIns="0" bIns="0" anchor="t" anchorCtr="0">
            <a:normAutofit fontScale="92500" lnSpcReduction="10000"/>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Scenario C:</a:t>
            </a:r>
          </a:p>
          <a:p>
            <a:r>
              <a:rPr lang="en-US" dirty="0">
                <a:latin typeface="Arial Black" panose="020B0A04020102020204" pitchFamily="34" charset="0"/>
              </a:rPr>
              <a:t>State ADU Grant</a:t>
            </a:r>
          </a:p>
        </p:txBody>
      </p:sp>
      <p:sp>
        <p:nvSpPr>
          <p:cNvPr id="3" name="Subtitle 2">
            <a:extLst>
              <a:ext uri="{FF2B5EF4-FFF2-40B4-BE49-F238E27FC236}">
                <a16:creationId xmlns:a16="http://schemas.microsoft.com/office/drawing/2014/main" id="{C5C2B72A-E827-9DF4-C4FA-7596423CC761}"/>
              </a:ext>
            </a:extLst>
          </p:cNvPr>
          <p:cNvSpPr txBox="1">
            <a:spLocks/>
          </p:cNvSpPr>
          <p:nvPr/>
        </p:nvSpPr>
        <p:spPr>
          <a:xfrm>
            <a:off x="914400" y="1629757"/>
            <a:ext cx="4873451" cy="4933901"/>
          </a:xfrm>
          <a:prstGeom prst="rect">
            <a:avLst/>
          </a:prstGeom>
        </p:spPr>
        <p:txBody>
          <a:bodyPr lIns="0" tIns="0" rIns="0" bIns="0">
            <a:normAutofit/>
          </a:bodyPr>
          <a:lstStyle>
            <a:lvl1pPr marL="0" indent="0" algn="l" defTabSz="914400" rtl="0" eaLnBrk="1" latinLnBrk="0" hangingPunct="1">
              <a:lnSpc>
                <a:spcPts val="2760"/>
              </a:lnSpc>
              <a:spcBef>
                <a:spcPts val="0"/>
              </a:spcBef>
              <a:spcAft>
                <a:spcPts val="12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Aft>
                <a:spcPts val="600"/>
              </a:spcAft>
            </a:pPr>
            <a:r>
              <a:rPr lang="en-US" sz="2400" b="1" dirty="0">
                <a:solidFill>
                  <a:srgbClr val="164A78"/>
                </a:solidFill>
                <a:latin typeface="Aerial"/>
                <a:cs typeface="Sabon Next LT" panose="02000500000000000000" pitchFamily="2" charset="0"/>
              </a:rPr>
              <a:t>State Legislation can Fund ADU Grants</a:t>
            </a:r>
          </a:p>
          <a:p>
            <a:pPr marL="63500" marR="0">
              <a:lnSpc>
                <a:spcPct val="150000"/>
              </a:lnSpc>
              <a:spcBef>
                <a:spcPts val="80"/>
              </a:spcBef>
              <a:spcAft>
                <a:spcPts val="0"/>
              </a:spcAft>
            </a:pPr>
            <a:r>
              <a:rPr lang="en-US" sz="2000" b="1" spc="-10" dirty="0">
                <a:solidFill>
                  <a:srgbClr val="F3776C"/>
                </a:solidFill>
                <a:ea typeface="Montserrat" panose="00000500000000000000" pitchFamily="2" charset="0"/>
              </a:rPr>
              <a:t>Fund Pre-Development Costs</a:t>
            </a:r>
            <a:r>
              <a:rPr lang="en-US" sz="2000" b="1" spc="-10" dirty="0">
                <a:solidFill>
                  <a:srgbClr val="F3776C"/>
                </a:solidFill>
                <a:effectLst/>
                <a:ea typeface="Montserrat" panose="00000500000000000000" pitchFamily="2" charset="0"/>
              </a:rPr>
              <a:t>:</a:t>
            </a:r>
            <a:endParaRPr lang="en-US" sz="2000" b="1" dirty="0">
              <a:effectLst/>
              <a:ea typeface="Montserrat" panose="00000500000000000000" pitchFamily="2" charset="0"/>
            </a:endParaRP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ADU grants of $40k can support the cost of design, permitting, approvals, and sitework</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Funds targeted to working class household,     typically a group with limited capacity to absorb the high risk of pre-development</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Grants are a fast-acting way to jumpstart industry and normalize ADU production</a:t>
            </a:r>
          </a:p>
        </p:txBody>
      </p:sp>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pic>
        <p:nvPicPr>
          <p:cNvPr id="4" name="Picture 2" descr="Home - New Hampshire Housing">
            <a:extLst>
              <a:ext uri="{FF2B5EF4-FFF2-40B4-BE49-F238E27FC236}">
                <a16:creationId xmlns:a16="http://schemas.microsoft.com/office/drawing/2014/main" id="{5E4A8205-FE99-E512-4377-71321670A3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DU infographic">
            <a:extLst>
              <a:ext uri="{FF2B5EF4-FFF2-40B4-BE49-F238E27FC236}">
                <a16:creationId xmlns:a16="http://schemas.microsoft.com/office/drawing/2014/main" id="{A1DBA427-8162-A51D-A735-670F0C89408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49983" y="1830956"/>
            <a:ext cx="5825643" cy="1125220"/>
          </a:xfrm>
          <a:prstGeom prst="rect">
            <a:avLst/>
          </a:prstGeom>
          <a:noFill/>
          <a:ln w="1905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A50197B-B8B4-6157-BE51-EB4125D5E82B}"/>
              </a:ext>
            </a:extLst>
          </p:cNvPr>
          <p:cNvSpPr txBox="1">
            <a:spLocks/>
          </p:cNvSpPr>
          <p:nvPr/>
        </p:nvSpPr>
        <p:spPr>
          <a:xfrm>
            <a:off x="6289524" y="3845716"/>
            <a:ext cx="5471886" cy="130908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b="1" dirty="0">
                <a:solidFill>
                  <a:srgbClr val="164A78"/>
                </a:solidFill>
                <a:latin typeface="Arial"/>
              </a:rPr>
              <a:t>California has 40 million residents (for $100M)</a:t>
            </a:r>
          </a:p>
          <a:p>
            <a:pPr marL="285750" indent="-285750">
              <a:buFont typeface="Arial" panose="020B0604020202020204" pitchFamily="34" charset="0"/>
              <a:buChar char="•"/>
            </a:pPr>
            <a:r>
              <a:rPr lang="en-US" sz="1800" b="1" dirty="0">
                <a:solidFill>
                  <a:srgbClr val="164A78"/>
                </a:solidFill>
                <a:latin typeface="Arial"/>
              </a:rPr>
              <a:t>Replicating California’s ADU grant program at the scale of New Hampshire’s population,       (1.4 million) puts things into perspective.</a:t>
            </a:r>
          </a:p>
        </p:txBody>
      </p:sp>
      <p:sp>
        <p:nvSpPr>
          <p:cNvPr id="8" name="Title 1">
            <a:extLst>
              <a:ext uri="{FF2B5EF4-FFF2-40B4-BE49-F238E27FC236}">
                <a16:creationId xmlns:a16="http://schemas.microsoft.com/office/drawing/2014/main" id="{E8B49135-6007-388F-1F14-57D0B0B5BE3A}"/>
              </a:ext>
            </a:extLst>
          </p:cNvPr>
          <p:cNvSpPr txBox="1">
            <a:spLocks/>
          </p:cNvSpPr>
          <p:nvPr/>
        </p:nvSpPr>
        <p:spPr>
          <a:xfrm>
            <a:off x="6183849" y="3277869"/>
            <a:ext cx="5391719" cy="54912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sz="3200" dirty="0">
                <a:solidFill>
                  <a:srgbClr val="164A78"/>
                </a:solidFill>
                <a:latin typeface="Arial Black"/>
              </a:rPr>
              <a:t>A Right Sized grant</a:t>
            </a:r>
          </a:p>
        </p:txBody>
      </p:sp>
      <p:sp>
        <p:nvSpPr>
          <p:cNvPr id="9" name="Title 1">
            <a:extLst>
              <a:ext uri="{FF2B5EF4-FFF2-40B4-BE49-F238E27FC236}">
                <a16:creationId xmlns:a16="http://schemas.microsoft.com/office/drawing/2014/main" id="{DE0C9F2A-FCCB-DEBB-14C9-87C610865284}"/>
              </a:ext>
            </a:extLst>
          </p:cNvPr>
          <p:cNvSpPr txBox="1">
            <a:spLocks/>
          </p:cNvSpPr>
          <p:nvPr/>
        </p:nvSpPr>
        <p:spPr>
          <a:xfrm>
            <a:off x="6183849" y="5266330"/>
            <a:ext cx="1545093" cy="96997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ctr"/>
            <a:r>
              <a:rPr lang="en-US" sz="3200" dirty="0">
                <a:solidFill>
                  <a:srgbClr val="164A78"/>
                </a:solidFill>
                <a:latin typeface="Arial Black"/>
              </a:rPr>
              <a:t>$4</a:t>
            </a:r>
            <a:endParaRPr lang="en-US" sz="2000" dirty="0">
              <a:solidFill>
                <a:srgbClr val="164A78"/>
              </a:solidFill>
              <a:latin typeface="Arial Black"/>
            </a:endParaRPr>
          </a:p>
          <a:p>
            <a:pPr algn="ctr"/>
            <a:r>
              <a:rPr lang="en-US" sz="2000" dirty="0">
                <a:solidFill>
                  <a:srgbClr val="164A78"/>
                </a:solidFill>
                <a:latin typeface="Arial Black"/>
              </a:rPr>
              <a:t>Million</a:t>
            </a:r>
          </a:p>
        </p:txBody>
      </p:sp>
      <p:sp>
        <p:nvSpPr>
          <p:cNvPr id="10" name="Title 1">
            <a:extLst>
              <a:ext uri="{FF2B5EF4-FFF2-40B4-BE49-F238E27FC236}">
                <a16:creationId xmlns:a16="http://schemas.microsoft.com/office/drawing/2014/main" id="{A14B23F7-5AE5-5B87-DCF8-A6BCA5D0DF20}"/>
              </a:ext>
            </a:extLst>
          </p:cNvPr>
          <p:cNvSpPr txBox="1">
            <a:spLocks/>
          </p:cNvSpPr>
          <p:nvPr/>
        </p:nvSpPr>
        <p:spPr>
          <a:xfrm>
            <a:off x="8190257" y="5266330"/>
            <a:ext cx="1545093" cy="96997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ctr"/>
            <a:r>
              <a:rPr lang="en-US" sz="3200" dirty="0">
                <a:solidFill>
                  <a:srgbClr val="164A78"/>
                </a:solidFill>
                <a:latin typeface="Arial Black"/>
              </a:rPr>
              <a:t>$40k</a:t>
            </a:r>
            <a:endParaRPr lang="en-US" sz="2000" dirty="0">
              <a:solidFill>
                <a:srgbClr val="164A78"/>
              </a:solidFill>
              <a:latin typeface="Arial Black"/>
            </a:endParaRPr>
          </a:p>
          <a:p>
            <a:pPr algn="ctr"/>
            <a:r>
              <a:rPr lang="en-US" sz="2000" dirty="0">
                <a:solidFill>
                  <a:srgbClr val="164A78"/>
                </a:solidFill>
                <a:latin typeface="Arial Black"/>
              </a:rPr>
              <a:t>Per HH</a:t>
            </a:r>
          </a:p>
        </p:txBody>
      </p:sp>
      <p:sp>
        <p:nvSpPr>
          <p:cNvPr id="11" name="Title 1">
            <a:extLst>
              <a:ext uri="{FF2B5EF4-FFF2-40B4-BE49-F238E27FC236}">
                <a16:creationId xmlns:a16="http://schemas.microsoft.com/office/drawing/2014/main" id="{2A8B9FA6-C7DC-DD38-E92A-C5176CC38A76}"/>
              </a:ext>
            </a:extLst>
          </p:cNvPr>
          <p:cNvSpPr txBox="1">
            <a:spLocks/>
          </p:cNvSpPr>
          <p:nvPr/>
        </p:nvSpPr>
        <p:spPr>
          <a:xfrm>
            <a:off x="10030475" y="5266330"/>
            <a:ext cx="1845151" cy="96997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ctr"/>
            <a:r>
              <a:rPr lang="en-US" sz="3200" dirty="0">
                <a:solidFill>
                  <a:srgbClr val="164A78"/>
                </a:solidFill>
                <a:latin typeface="Arial Black"/>
              </a:rPr>
              <a:t>100</a:t>
            </a:r>
            <a:endParaRPr lang="en-US" sz="2000" dirty="0">
              <a:solidFill>
                <a:srgbClr val="164A78"/>
              </a:solidFill>
              <a:latin typeface="Arial Black"/>
            </a:endParaRPr>
          </a:p>
          <a:p>
            <a:pPr algn="ctr"/>
            <a:r>
              <a:rPr lang="en-US" sz="2000" dirty="0">
                <a:solidFill>
                  <a:srgbClr val="164A78"/>
                </a:solidFill>
                <a:latin typeface="Arial Black"/>
              </a:rPr>
              <a:t>New ADU</a:t>
            </a:r>
            <a:r>
              <a:rPr lang="en-US" sz="1400" dirty="0">
                <a:solidFill>
                  <a:srgbClr val="164A78"/>
                </a:solidFill>
                <a:latin typeface="Arial Black"/>
              </a:rPr>
              <a:t>s</a:t>
            </a:r>
            <a:endParaRPr lang="en-US" sz="2000" dirty="0">
              <a:solidFill>
                <a:srgbClr val="164A78"/>
              </a:solidFill>
              <a:latin typeface="Arial Black"/>
            </a:endParaRPr>
          </a:p>
        </p:txBody>
      </p:sp>
    </p:spTree>
    <p:extLst>
      <p:ext uri="{BB962C8B-B14F-4D97-AF65-F5344CB8AC3E}">
        <p14:creationId xmlns:p14="http://schemas.microsoft.com/office/powerpoint/2010/main" val="1968073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04F-73C6-388F-9599-4413C83230F4}"/>
              </a:ext>
            </a:extLst>
          </p:cNvPr>
          <p:cNvSpPr txBox="1">
            <a:spLocks/>
          </p:cNvSpPr>
          <p:nvPr/>
        </p:nvSpPr>
        <p:spPr>
          <a:xfrm>
            <a:off x="914400" y="561372"/>
            <a:ext cx="4572000" cy="848313"/>
          </a:xfrm>
          <a:prstGeom prst="rect">
            <a:avLst/>
          </a:prstGeom>
        </p:spPr>
        <p:txBody>
          <a:bodyPr lIns="0" tIns="0" rIns="0" bIns="0" anchor="t" anchorCtr="0">
            <a:normAutofit fontScale="92500" lnSpcReduction="10000"/>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Bonus Scenario:</a:t>
            </a:r>
          </a:p>
          <a:p>
            <a:r>
              <a:rPr lang="en-US" dirty="0">
                <a:latin typeface="Arial Black" panose="020B0A04020102020204" pitchFamily="34" charset="0"/>
              </a:rPr>
              <a:t>State ADU Pilot</a:t>
            </a:r>
          </a:p>
        </p:txBody>
      </p:sp>
      <p:sp>
        <p:nvSpPr>
          <p:cNvPr id="3" name="Subtitle 2">
            <a:extLst>
              <a:ext uri="{FF2B5EF4-FFF2-40B4-BE49-F238E27FC236}">
                <a16:creationId xmlns:a16="http://schemas.microsoft.com/office/drawing/2014/main" id="{C5C2B72A-E827-9DF4-C4FA-7596423CC761}"/>
              </a:ext>
            </a:extLst>
          </p:cNvPr>
          <p:cNvSpPr txBox="1">
            <a:spLocks/>
          </p:cNvSpPr>
          <p:nvPr/>
        </p:nvSpPr>
        <p:spPr>
          <a:xfrm>
            <a:off x="914401" y="1629757"/>
            <a:ext cx="4572000" cy="4666871"/>
          </a:xfrm>
          <a:prstGeom prst="rect">
            <a:avLst/>
          </a:prstGeom>
        </p:spPr>
        <p:txBody>
          <a:bodyPr lIns="0" tIns="0" rIns="0" bIns="0">
            <a:normAutofit/>
          </a:bodyPr>
          <a:lstStyle>
            <a:lvl1pPr marL="0" indent="0" algn="l" defTabSz="914400" rtl="0" eaLnBrk="1" latinLnBrk="0" hangingPunct="1">
              <a:lnSpc>
                <a:spcPts val="2760"/>
              </a:lnSpc>
              <a:spcBef>
                <a:spcPts val="0"/>
              </a:spcBef>
              <a:spcAft>
                <a:spcPts val="12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Aft>
                <a:spcPts val="600"/>
              </a:spcAft>
            </a:pPr>
            <a:r>
              <a:rPr lang="en-US" sz="2400" b="1" dirty="0">
                <a:solidFill>
                  <a:srgbClr val="164A78"/>
                </a:solidFill>
                <a:latin typeface="Aerial"/>
                <a:cs typeface="Sabon Next LT" panose="02000500000000000000" pitchFamily="2" charset="0"/>
              </a:rPr>
              <a:t>State Legislation to Fund ADU Pilot</a:t>
            </a:r>
          </a:p>
          <a:p>
            <a:pPr marL="63500" marR="0">
              <a:lnSpc>
                <a:spcPct val="150000"/>
              </a:lnSpc>
              <a:spcBef>
                <a:spcPts val="80"/>
              </a:spcBef>
              <a:spcAft>
                <a:spcPts val="0"/>
              </a:spcAft>
            </a:pPr>
            <a:r>
              <a:rPr lang="en-US" sz="2000" b="1" spc="-10" dirty="0">
                <a:solidFill>
                  <a:srgbClr val="F3776C"/>
                </a:solidFill>
                <a:ea typeface="Montserrat" panose="00000500000000000000" pitchFamily="2" charset="0"/>
              </a:rPr>
              <a:t>Fund Mass-Production Pilot</a:t>
            </a:r>
            <a:r>
              <a:rPr lang="en-US" sz="2000" b="1" spc="-10" dirty="0">
                <a:solidFill>
                  <a:srgbClr val="F3776C"/>
                </a:solidFill>
                <a:effectLst/>
                <a:ea typeface="Montserrat" panose="00000500000000000000" pitchFamily="2" charset="0"/>
              </a:rPr>
              <a:t>:</a:t>
            </a:r>
            <a:endParaRPr lang="en-US" sz="2000" b="1" dirty="0">
              <a:effectLst/>
              <a:ea typeface="Montserrat" panose="00000500000000000000" pitchFamily="2" charset="0"/>
            </a:endParaRP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Work with community development corporation to build 6 prototype units</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Project includes the design, construction, delivery and testing of prototype homes</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Controlled environments for production result in quality construction outcomes</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Scaling of production reduces unit costs for materials and equipment</a:t>
            </a:r>
          </a:p>
          <a:p>
            <a:pPr marL="342900" marR="0" lvl="0" indent="-342900">
              <a:lnSpc>
                <a:spcPct val="100000"/>
              </a:lnSpc>
              <a:spcBef>
                <a:spcPts val="600"/>
              </a:spcBef>
              <a:spcAft>
                <a:spcPts val="600"/>
              </a:spcAft>
              <a:buClr>
                <a:srgbClr val="F3776C"/>
              </a:buClr>
              <a:buSzPct val="100000"/>
              <a:buFont typeface="Wingdings" panose="05000000000000000000" pitchFamily="2" charset="2"/>
              <a:buChar char="§"/>
              <a:tabLst>
                <a:tab pos="203835" algn="l"/>
              </a:tabLst>
            </a:pPr>
            <a:r>
              <a:rPr lang="en-US" sz="2000" b="1" spc="-20" dirty="0">
                <a:solidFill>
                  <a:srgbClr val="164A78"/>
                </a:solidFill>
                <a:latin typeface="Aerial"/>
                <a:ea typeface="Montserrat-ExtraBold"/>
                <a:cs typeface="Sabon Next LT" panose="02000500000000000000" pitchFamily="2" charset="0"/>
              </a:rPr>
              <a:t>Low costs can lead to market viability and support building innovation</a:t>
            </a:r>
          </a:p>
        </p:txBody>
      </p:sp>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pic>
        <p:nvPicPr>
          <p:cNvPr id="14" name="Picture 13">
            <a:extLst>
              <a:ext uri="{FF2B5EF4-FFF2-40B4-BE49-F238E27FC236}">
                <a16:creationId xmlns:a16="http://schemas.microsoft.com/office/drawing/2014/main" id="{2046FD8C-77E5-1C3A-1631-4A442B75A1B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5782063" y="4576761"/>
            <a:ext cx="5513407" cy="1636036"/>
          </a:xfrm>
          <a:prstGeom prst="rect">
            <a:avLst/>
          </a:prstGeom>
          <a:ln w="9525">
            <a:solidFill>
              <a:schemeClr val="tx1"/>
            </a:solidFill>
          </a:ln>
          <a:effectLst/>
        </p:spPr>
      </p:pic>
      <p:pic>
        <p:nvPicPr>
          <p:cNvPr id="12" name="Picture 11">
            <a:extLst>
              <a:ext uri="{FF2B5EF4-FFF2-40B4-BE49-F238E27FC236}">
                <a16:creationId xmlns:a16="http://schemas.microsoft.com/office/drawing/2014/main" id="{BFE445DB-B973-EED3-11A0-D0F0CA4E8BB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88704" y="933134"/>
            <a:ext cx="6284209" cy="3497895"/>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7451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2CA61CC-200F-754C-0258-5B7AD42DE6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399" y="965554"/>
            <a:ext cx="8124825" cy="5416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4EB404F-73C6-388F-9599-4413C83230F4}"/>
              </a:ext>
            </a:extLst>
          </p:cNvPr>
          <p:cNvSpPr txBox="1">
            <a:spLocks/>
          </p:cNvSpPr>
          <p:nvPr/>
        </p:nvSpPr>
        <p:spPr>
          <a:xfrm>
            <a:off x="914400" y="561373"/>
            <a:ext cx="4572000" cy="621919"/>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dirty="0">
                <a:latin typeface="Arial Black" panose="020B0A04020102020204" pitchFamily="34" charset="0"/>
              </a:rPr>
              <a:t>What’s Possible?</a:t>
            </a:r>
          </a:p>
        </p:txBody>
      </p:sp>
      <p:sp>
        <p:nvSpPr>
          <p:cNvPr id="15" name="Rectangle 14">
            <a:extLst>
              <a:ext uri="{FF2B5EF4-FFF2-40B4-BE49-F238E27FC236}">
                <a16:creationId xmlns:a16="http://schemas.microsoft.com/office/drawing/2014/main" id="{B91B4F7F-3B54-9E2E-4B33-5DBB598D6F0B}"/>
              </a:ext>
            </a:extLst>
          </p:cNvPr>
          <p:cNvSpPr/>
          <p:nvPr/>
        </p:nvSpPr>
        <p:spPr>
          <a:xfrm>
            <a:off x="914400" y="1096390"/>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8" name="TextBox 7">
            <a:extLst>
              <a:ext uri="{FF2B5EF4-FFF2-40B4-BE49-F238E27FC236}">
                <a16:creationId xmlns:a16="http://schemas.microsoft.com/office/drawing/2014/main" id="{A33710F5-F3B8-9D8C-5F57-76632E847654}"/>
              </a:ext>
            </a:extLst>
          </p:cNvPr>
          <p:cNvSpPr txBox="1"/>
          <p:nvPr/>
        </p:nvSpPr>
        <p:spPr>
          <a:xfrm>
            <a:off x="7273575" y="1473872"/>
            <a:ext cx="4079946" cy="1477328"/>
          </a:xfrm>
          <a:prstGeom prst="rect">
            <a:avLst/>
          </a:prstGeom>
          <a:noFill/>
        </p:spPr>
        <p:txBody>
          <a:bodyPr wrap="square">
            <a:spAutoFit/>
          </a:bodyPr>
          <a:lstStyle/>
          <a:p>
            <a:pPr algn="r"/>
            <a:r>
              <a:rPr lang="en-US" b="1" dirty="0">
                <a:hlinkClick r:id="rId4"/>
              </a:rPr>
              <a:t>Hacienda CDC</a:t>
            </a:r>
            <a:r>
              <a:rPr lang="en-US" b="1" dirty="0"/>
              <a:t>, led a pilot project to demonstrate how modular housing built with mass timber could provide a more efficient, faster, and less expensive way to build housing. </a:t>
            </a:r>
          </a:p>
        </p:txBody>
      </p:sp>
      <p:sp>
        <p:nvSpPr>
          <p:cNvPr id="9" name="TextBox 8">
            <a:extLst>
              <a:ext uri="{FF2B5EF4-FFF2-40B4-BE49-F238E27FC236}">
                <a16:creationId xmlns:a16="http://schemas.microsoft.com/office/drawing/2014/main" id="{146F92CD-B41B-16F2-695F-5D6B77641FB2}"/>
              </a:ext>
            </a:extLst>
          </p:cNvPr>
          <p:cNvSpPr txBox="1"/>
          <p:nvPr/>
        </p:nvSpPr>
        <p:spPr>
          <a:xfrm>
            <a:off x="8717959" y="3429000"/>
            <a:ext cx="2635562" cy="923330"/>
          </a:xfrm>
          <a:prstGeom prst="rect">
            <a:avLst/>
          </a:prstGeom>
          <a:noFill/>
        </p:spPr>
        <p:txBody>
          <a:bodyPr wrap="square">
            <a:spAutoFit/>
          </a:bodyPr>
          <a:lstStyle/>
          <a:p>
            <a:pPr algn="r"/>
            <a:r>
              <a:rPr lang="en-US" b="1" dirty="0"/>
              <a:t>The pilot was provided $5M in funding by the Oregon Legislature.</a:t>
            </a:r>
          </a:p>
        </p:txBody>
      </p:sp>
      <p:sp>
        <p:nvSpPr>
          <p:cNvPr id="10" name="Title 1">
            <a:extLst>
              <a:ext uri="{FF2B5EF4-FFF2-40B4-BE49-F238E27FC236}">
                <a16:creationId xmlns:a16="http://schemas.microsoft.com/office/drawing/2014/main" id="{F535FD48-B6C4-6F26-129C-BB82B45228F0}"/>
              </a:ext>
            </a:extLst>
          </p:cNvPr>
          <p:cNvSpPr txBox="1">
            <a:spLocks/>
          </p:cNvSpPr>
          <p:nvPr/>
        </p:nvSpPr>
        <p:spPr>
          <a:xfrm>
            <a:off x="5875350" y="1098912"/>
            <a:ext cx="5694414" cy="102677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ctr"/>
            <a:r>
              <a:rPr lang="en-US" sz="2000" dirty="0">
                <a:solidFill>
                  <a:srgbClr val="164A78"/>
                </a:solidFill>
                <a:latin typeface="Arial Black"/>
              </a:rPr>
              <a:t>Replicate Innovative Projects</a:t>
            </a:r>
          </a:p>
        </p:txBody>
      </p:sp>
      <p:sp>
        <p:nvSpPr>
          <p:cNvPr id="11" name="TextBox 10">
            <a:extLst>
              <a:ext uri="{FF2B5EF4-FFF2-40B4-BE49-F238E27FC236}">
                <a16:creationId xmlns:a16="http://schemas.microsoft.com/office/drawing/2014/main" id="{CA846E78-C031-6E98-6468-DE4181132047}"/>
              </a:ext>
            </a:extLst>
          </p:cNvPr>
          <p:cNvSpPr txBox="1"/>
          <p:nvPr/>
        </p:nvSpPr>
        <p:spPr>
          <a:xfrm>
            <a:off x="9110382" y="4717973"/>
            <a:ext cx="2291239" cy="1477328"/>
          </a:xfrm>
          <a:prstGeom prst="rect">
            <a:avLst/>
          </a:prstGeom>
          <a:noFill/>
        </p:spPr>
        <p:txBody>
          <a:bodyPr wrap="square">
            <a:spAutoFit/>
          </a:bodyPr>
          <a:lstStyle/>
          <a:p>
            <a:r>
              <a:rPr lang="en-US" b="1" dirty="0"/>
              <a:t>Project then received a $44M grant from EDA for growing an emerging market for new timber products</a:t>
            </a:r>
          </a:p>
        </p:txBody>
      </p:sp>
    </p:spTree>
    <p:extLst>
      <p:ext uri="{BB962C8B-B14F-4D97-AF65-F5344CB8AC3E}">
        <p14:creationId xmlns:p14="http://schemas.microsoft.com/office/powerpoint/2010/main" val="1301462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9699A89-4686-88B0-DC97-D81CE03EC963}"/>
              </a:ext>
            </a:extLst>
          </p:cNvPr>
          <p:cNvPicPr>
            <a:picLocks noChangeAspect="1"/>
          </p:cNvPicPr>
          <p:nvPr/>
        </p:nvPicPr>
        <p:blipFill rotWithShape="1">
          <a:blip r:embed="rId3"/>
          <a:srcRect t="-850" r="17554" b="2104"/>
          <a:stretch/>
        </p:blipFill>
        <p:spPr>
          <a:xfrm>
            <a:off x="3533449" y="457200"/>
            <a:ext cx="8778240" cy="6400800"/>
          </a:xfrm>
          <a:prstGeom prst="rect">
            <a:avLst/>
          </a:prstGeom>
        </p:spPr>
      </p:pic>
      <p:sp>
        <p:nvSpPr>
          <p:cNvPr id="10" name="Title 9">
            <a:extLst>
              <a:ext uri="{FF2B5EF4-FFF2-40B4-BE49-F238E27FC236}">
                <a16:creationId xmlns:a16="http://schemas.microsoft.com/office/drawing/2014/main" id="{4FA82EE7-203E-DB49-A30D-68F63422C0E4}"/>
              </a:ext>
            </a:extLst>
          </p:cNvPr>
          <p:cNvSpPr>
            <a:spLocks noGrp="1"/>
          </p:cNvSpPr>
          <p:nvPr>
            <p:ph type="ctrTitle" idx="4294967295"/>
          </p:nvPr>
        </p:nvSpPr>
        <p:spPr>
          <a:xfrm>
            <a:off x="914400" y="821128"/>
            <a:ext cx="4572000" cy="1194952"/>
          </a:xfrm>
          <a:prstGeom prst="rect">
            <a:avLst/>
          </a:prstGeom>
        </p:spPr>
        <p:txBody>
          <a:bodyPr lIns="0" tIns="0" rIns="0" bIns="0"/>
          <a:lstStyle/>
          <a:p>
            <a:r>
              <a:rPr lang="en-US" sz="3600" b="1" dirty="0">
                <a:solidFill>
                  <a:srgbClr val="164A78"/>
                </a:solidFill>
                <a:latin typeface="Arial" panose="020B0604020202020204" pitchFamily="34" charset="0"/>
                <a:cs typeface="Arial" panose="020B0604020202020204" pitchFamily="34" charset="0"/>
              </a:rPr>
              <a:t>Contact Us</a:t>
            </a:r>
          </a:p>
        </p:txBody>
      </p:sp>
      <p:sp>
        <p:nvSpPr>
          <p:cNvPr id="16" name="TextBox 15">
            <a:extLst>
              <a:ext uri="{FF2B5EF4-FFF2-40B4-BE49-F238E27FC236}">
                <a16:creationId xmlns:a16="http://schemas.microsoft.com/office/drawing/2014/main" id="{6FD06F4D-F171-2E07-99EE-E7E7A5C2D0BC}"/>
              </a:ext>
            </a:extLst>
          </p:cNvPr>
          <p:cNvSpPr txBox="1"/>
          <p:nvPr/>
        </p:nvSpPr>
        <p:spPr>
          <a:xfrm>
            <a:off x="914399" y="1655601"/>
            <a:ext cx="4664597" cy="2990562"/>
          </a:xfrm>
          <a:prstGeom prst="rect">
            <a:avLst/>
          </a:prstGeom>
          <a:noFill/>
        </p:spPr>
        <p:txBody>
          <a:bodyPr wrap="square" lIns="0" tIns="0" rIns="0" bIns="0" rtlCol="0">
            <a:spAutoFit/>
          </a:bodyPr>
          <a:lstStyle/>
          <a:p>
            <a:pPr>
              <a:spcAft>
                <a:spcPts val="1000"/>
              </a:spcAft>
            </a:pPr>
            <a:r>
              <a:rPr lang="en-US" sz="1600" b="1" dirty="0">
                <a:latin typeface="Arial" panose="020B0604020202020204" pitchFamily="34" charset="0"/>
                <a:cs typeface="Arial" panose="020B0604020202020204" pitchFamily="34" charset="0"/>
              </a:rPr>
              <a:t>New Hampshire Housing</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603-472-8623</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hlinkClick r:id="rId4"/>
              </a:rPr>
              <a:t>info@nhhfa.org</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NHHousing.org</a:t>
            </a:r>
          </a:p>
          <a:p>
            <a:r>
              <a:rPr lang="en-US" sz="1600" b="1" dirty="0">
                <a:latin typeface="Arial" panose="020B0604020202020204" pitchFamily="34" charset="0"/>
                <a:cs typeface="Arial" panose="020B0604020202020204" pitchFamily="34" charset="0"/>
              </a:rPr>
              <a:t>Southern NH Planning Commission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603-669-4664</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hlinkClick r:id="rId5"/>
              </a:rPr>
              <a:t>email@snhpc.org</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SNHPC.org</a:t>
            </a:r>
          </a:p>
          <a:p>
            <a:endParaRPr lang="en-US" sz="10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James Vayo</a:t>
            </a:r>
            <a:r>
              <a:rPr lang="en-US" sz="1600" dirty="0">
                <a:latin typeface="Arial" panose="020B0604020202020204" pitchFamily="34" charset="0"/>
                <a:cs typeface="Arial" panose="020B0604020202020204" pitchFamily="34" charset="0"/>
              </a:rPr>
              <a:t>, Author / Lead Researcher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617-908-4608</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hlinkClick r:id="rId6"/>
              </a:rPr>
              <a:t>james.vayo@gmail.com</a:t>
            </a:r>
            <a:endParaRPr lang="en-US" sz="1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F1ADAD4-F94C-406A-DD8D-7278547396B1}"/>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pic>
        <p:nvPicPr>
          <p:cNvPr id="3" name="Picture 2" descr="Home - New Hampshire Housing">
            <a:extLst>
              <a:ext uri="{FF2B5EF4-FFF2-40B4-BE49-F238E27FC236}">
                <a16:creationId xmlns:a16="http://schemas.microsoft.com/office/drawing/2014/main" id="{EE6527A6-4562-259C-20C7-F19A40FD40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9100" y="340092"/>
            <a:ext cx="1301017" cy="464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6B04A00-6C5D-0989-4E45-95ABDB7CBC70}"/>
              </a:ext>
            </a:extLst>
          </p:cNvPr>
          <p:cNvPicPr>
            <a:picLocks noChangeAspect="1"/>
          </p:cNvPicPr>
          <p:nvPr/>
        </p:nvPicPr>
        <p:blipFill rotWithShape="1">
          <a:blip r:embed="rId8"/>
          <a:srcRect l="75969" t="69676" r="18543" b="21618"/>
          <a:stretch/>
        </p:blipFill>
        <p:spPr>
          <a:xfrm>
            <a:off x="891539" y="5361554"/>
            <a:ext cx="933013" cy="924758"/>
          </a:xfrm>
          <a:prstGeom prst="rect">
            <a:avLst/>
          </a:prstGeom>
        </p:spPr>
      </p:pic>
      <p:sp>
        <p:nvSpPr>
          <p:cNvPr id="7" name="TextBox 6">
            <a:extLst>
              <a:ext uri="{FF2B5EF4-FFF2-40B4-BE49-F238E27FC236}">
                <a16:creationId xmlns:a16="http://schemas.microsoft.com/office/drawing/2014/main" id="{189259FD-2E24-1798-AD14-B4339360AEFD}"/>
              </a:ext>
            </a:extLst>
          </p:cNvPr>
          <p:cNvSpPr txBox="1"/>
          <p:nvPr/>
        </p:nvSpPr>
        <p:spPr>
          <a:xfrm>
            <a:off x="1782025" y="5345894"/>
            <a:ext cx="5576718" cy="971356"/>
          </a:xfrm>
          <a:prstGeom prst="rect">
            <a:avLst/>
          </a:prstGeom>
          <a:noFill/>
        </p:spPr>
        <p:txBody>
          <a:bodyPr wrap="square">
            <a:spAutoFit/>
          </a:bodyPr>
          <a:lstStyle/>
          <a:p>
            <a:pPr marL="63500" marR="1305560" algn="just">
              <a:lnSpc>
                <a:spcPct val="118000"/>
              </a:lnSpc>
              <a:spcBef>
                <a:spcPts val="550"/>
              </a:spcBef>
              <a:spcAft>
                <a:spcPts val="0"/>
              </a:spcAft>
            </a:pPr>
            <a:r>
              <a:rPr lang="en-US" sz="800" b="1" i="1" spc="3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Policy and Program Models for Creating Accessory Dwelling Units in New Hampshire</a:t>
            </a:r>
            <a:r>
              <a:rPr lang="en-US" sz="900" b="1" i="1" spc="3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was</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written</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by</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Southern</a:t>
            </a:r>
            <a:r>
              <a:rPr lang="en-US" sz="800" spc="-3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New</a:t>
            </a:r>
            <a:r>
              <a:rPr lang="en-US" sz="800" spc="2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Hampshire</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Planning</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Commission</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on</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behalf</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of</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New</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Hampshire</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Housing.</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Download</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full</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report</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via</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QR</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or</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go</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800" spc="2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b="1"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NHHousing.org/ADU</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To</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learn</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more</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about</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how</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your</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community</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or</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you</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can</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help</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support</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the</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development</a:t>
            </a:r>
            <a:r>
              <a:rPr lang="en-US" sz="800" spc="-45"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of</a:t>
            </a:r>
            <a:r>
              <a:rPr lang="en-US" sz="800" spc="-4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ADUs,</a:t>
            </a:r>
            <a:r>
              <a:rPr lang="en-US" sz="800" spc="2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 </a:t>
            </a:r>
            <a:r>
              <a:rPr lang="en-US" sz="800"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contact New Hampshire Housing.</a:t>
            </a:r>
            <a:endParaRPr lang="en-US" sz="3600" dirty="0">
              <a:effectLst/>
              <a:latin typeface="Montserrat" panose="00000500000000000000" pitchFamily="2" charset="0"/>
              <a:ea typeface="Montserrat" panose="00000500000000000000" pitchFamily="2" charset="0"/>
              <a:cs typeface="Montserrat" panose="00000500000000000000" pitchFamily="2" charset="0"/>
            </a:endParaRPr>
          </a:p>
        </p:txBody>
      </p:sp>
      <p:sp>
        <p:nvSpPr>
          <p:cNvPr id="4" name="TextBox 3">
            <a:extLst>
              <a:ext uri="{FF2B5EF4-FFF2-40B4-BE49-F238E27FC236}">
                <a16:creationId xmlns:a16="http://schemas.microsoft.com/office/drawing/2014/main" id="{A7ED435F-B4D1-F13D-7093-401564549E62}"/>
              </a:ext>
            </a:extLst>
          </p:cNvPr>
          <p:cNvSpPr txBox="1"/>
          <p:nvPr/>
        </p:nvSpPr>
        <p:spPr>
          <a:xfrm>
            <a:off x="817509" y="4839867"/>
            <a:ext cx="4220773" cy="523220"/>
          </a:xfrm>
          <a:prstGeom prst="rect">
            <a:avLst/>
          </a:prstGeom>
          <a:noFill/>
        </p:spPr>
        <p:txBody>
          <a:bodyPr wrap="square">
            <a:spAutoFit/>
          </a:bodyPr>
          <a:lstStyle/>
          <a:p>
            <a:r>
              <a:rPr lang="en-US" sz="2800" b="1" dirty="0">
                <a:solidFill>
                  <a:srgbClr val="231F20"/>
                </a:solidFill>
                <a:effectLst/>
                <a:latin typeface="Montserrat" panose="00000500000000000000" pitchFamily="2" charset="0"/>
                <a:ea typeface="Montserrat" panose="00000500000000000000" pitchFamily="2" charset="0"/>
                <a:cs typeface="Montserrat" panose="00000500000000000000" pitchFamily="2" charset="0"/>
              </a:rPr>
              <a:t>NHHousing.org/ADU</a:t>
            </a:r>
            <a:endParaRPr lang="en-US" sz="2800" dirty="0"/>
          </a:p>
        </p:txBody>
      </p:sp>
    </p:spTree>
    <p:extLst>
      <p:ext uri="{BB962C8B-B14F-4D97-AF65-F5344CB8AC3E}">
        <p14:creationId xmlns:p14="http://schemas.microsoft.com/office/powerpoint/2010/main" val="2828372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pic>
        <p:nvPicPr>
          <p:cNvPr id="102" name="Google Shape;102;p17"/>
          <p:cNvPicPr preferRelativeResize="0"/>
          <p:nvPr/>
        </p:nvPicPr>
        <p:blipFill>
          <a:blip r:embed="rId3">
            <a:alphaModFix/>
          </a:blip>
          <a:stretch>
            <a:fillRect/>
          </a:stretch>
        </p:blipFill>
        <p:spPr>
          <a:xfrm>
            <a:off x="3079034" y="1518801"/>
            <a:ext cx="6033900" cy="2212433"/>
          </a:xfrm>
          <a:prstGeom prst="rect">
            <a:avLst/>
          </a:prstGeom>
          <a:noFill/>
          <a:ln>
            <a:noFill/>
          </a:ln>
        </p:spPr>
      </p:pic>
      <p:sp>
        <p:nvSpPr>
          <p:cNvPr id="103" name="Google Shape;103;p17"/>
          <p:cNvSpPr/>
          <p:nvPr/>
        </p:nvSpPr>
        <p:spPr>
          <a:xfrm rot="5400000">
            <a:off x="1517667" y="-1517600"/>
            <a:ext cx="1518800" cy="4554000"/>
          </a:xfrm>
          <a:prstGeom prst="rtTriangle">
            <a:avLst/>
          </a:prstGeom>
          <a:solidFill>
            <a:srgbClr val="02424C"/>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 name="Google Shape;104;p17"/>
          <p:cNvSpPr/>
          <p:nvPr/>
        </p:nvSpPr>
        <p:spPr>
          <a:xfrm>
            <a:off x="0" y="0"/>
            <a:ext cx="1330800" cy="6858000"/>
          </a:xfrm>
          <a:prstGeom prst="rtTriangle">
            <a:avLst/>
          </a:prstGeom>
          <a:solidFill>
            <a:srgbClr val="009BA6"/>
          </a:solidFill>
          <a:ln w="9525" cap="flat" cmpd="sng">
            <a:solidFill>
              <a:srgbClr val="009BA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105" name="Google Shape;105;p17"/>
          <p:cNvPicPr preferRelativeResize="0"/>
          <p:nvPr/>
        </p:nvPicPr>
        <p:blipFill>
          <a:blip r:embed="rId4">
            <a:alphaModFix/>
          </a:blip>
          <a:stretch>
            <a:fillRect/>
          </a:stretch>
        </p:blipFill>
        <p:spPr>
          <a:xfrm>
            <a:off x="7844333" y="5212934"/>
            <a:ext cx="2819667" cy="1151167"/>
          </a:xfrm>
          <a:prstGeom prst="rect">
            <a:avLst/>
          </a:prstGeom>
          <a:noFill/>
          <a:ln>
            <a:noFill/>
          </a:ln>
        </p:spPr>
      </p:pic>
      <p:pic>
        <p:nvPicPr>
          <p:cNvPr id="106" name="Google Shape;106;p17"/>
          <p:cNvPicPr preferRelativeResize="0"/>
          <p:nvPr/>
        </p:nvPicPr>
        <p:blipFill>
          <a:blip r:embed="rId5">
            <a:alphaModFix/>
          </a:blip>
          <a:stretch>
            <a:fillRect/>
          </a:stretch>
        </p:blipFill>
        <p:spPr>
          <a:xfrm>
            <a:off x="1781249" y="5212934"/>
            <a:ext cx="4030020" cy="115116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110"/>
        <p:cNvGrpSpPr/>
        <p:nvPr/>
      </p:nvGrpSpPr>
      <p:grpSpPr>
        <a:xfrm>
          <a:off x="0" y="0"/>
          <a:ext cx="0" cy="0"/>
          <a:chOff x="0" y="0"/>
          <a:chExt cx="0" cy="0"/>
        </a:xfrm>
      </p:grpSpPr>
      <p:pic>
        <p:nvPicPr>
          <p:cNvPr id="111" name="Google Shape;111;p18"/>
          <p:cNvPicPr preferRelativeResize="0"/>
          <p:nvPr/>
        </p:nvPicPr>
        <p:blipFill rotWithShape="1">
          <a:blip r:embed="rId3">
            <a:alphaModFix/>
          </a:blip>
          <a:srcRect/>
          <a:stretch/>
        </p:blipFill>
        <p:spPr>
          <a:xfrm>
            <a:off x="1007900" y="5249033"/>
            <a:ext cx="2647235" cy="878800"/>
          </a:xfrm>
          <a:prstGeom prst="rect">
            <a:avLst/>
          </a:prstGeom>
          <a:noFill/>
          <a:ln>
            <a:noFill/>
          </a:ln>
        </p:spPr>
      </p:pic>
      <p:pic>
        <p:nvPicPr>
          <p:cNvPr id="112" name="Google Shape;112;p18"/>
          <p:cNvPicPr preferRelativeResize="0"/>
          <p:nvPr/>
        </p:nvPicPr>
        <p:blipFill>
          <a:blip r:embed="rId4">
            <a:alphaModFix/>
          </a:blip>
          <a:stretch>
            <a:fillRect/>
          </a:stretch>
        </p:blipFill>
        <p:spPr>
          <a:xfrm>
            <a:off x="3824420" y="5439100"/>
            <a:ext cx="2410600" cy="688728"/>
          </a:xfrm>
          <a:prstGeom prst="rect">
            <a:avLst/>
          </a:prstGeom>
          <a:noFill/>
          <a:ln>
            <a:noFill/>
          </a:ln>
        </p:spPr>
      </p:pic>
      <p:pic>
        <p:nvPicPr>
          <p:cNvPr id="113" name="Google Shape;113;p18"/>
          <p:cNvPicPr preferRelativeResize="0"/>
          <p:nvPr/>
        </p:nvPicPr>
        <p:blipFill>
          <a:blip r:embed="rId5">
            <a:alphaModFix/>
          </a:blip>
          <a:stretch>
            <a:fillRect/>
          </a:stretch>
        </p:blipFill>
        <p:spPr>
          <a:xfrm>
            <a:off x="3079051" y="425234"/>
            <a:ext cx="6033900" cy="2212433"/>
          </a:xfrm>
          <a:prstGeom prst="rect">
            <a:avLst/>
          </a:prstGeom>
          <a:noFill/>
          <a:ln>
            <a:noFill/>
          </a:ln>
        </p:spPr>
      </p:pic>
      <p:sp>
        <p:nvSpPr>
          <p:cNvPr id="114" name="Google Shape;114;p18"/>
          <p:cNvSpPr/>
          <p:nvPr/>
        </p:nvSpPr>
        <p:spPr>
          <a:xfrm rot="5400000">
            <a:off x="1517667" y="-1517600"/>
            <a:ext cx="1518800" cy="4554000"/>
          </a:xfrm>
          <a:prstGeom prst="rtTriangle">
            <a:avLst/>
          </a:prstGeom>
          <a:solidFill>
            <a:srgbClr val="02424C"/>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5" name="Google Shape;115;p18"/>
          <p:cNvSpPr/>
          <p:nvPr/>
        </p:nvSpPr>
        <p:spPr>
          <a:xfrm>
            <a:off x="0" y="0"/>
            <a:ext cx="1330800" cy="6858000"/>
          </a:xfrm>
          <a:prstGeom prst="rtTriangle">
            <a:avLst/>
          </a:prstGeom>
          <a:solidFill>
            <a:srgbClr val="009BA6"/>
          </a:solidFill>
          <a:ln w="9525" cap="flat" cmpd="sng">
            <a:solidFill>
              <a:srgbClr val="009BA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6" name="Google Shape;116;p18"/>
          <p:cNvSpPr txBox="1"/>
          <p:nvPr/>
        </p:nvSpPr>
        <p:spPr>
          <a:xfrm>
            <a:off x="2669001" y="2918785"/>
            <a:ext cx="6854000" cy="759078"/>
          </a:xfrm>
          <a:prstGeom prst="rect">
            <a:avLst/>
          </a:prstGeom>
          <a:noFill/>
          <a:ln>
            <a:noFill/>
          </a:ln>
        </p:spPr>
        <p:txBody>
          <a:bodyPr spcFirstLastPara="1" wrap="square" lIns="121900" tIns="121900" rIns="121900" bIns="121900" anchor="t" anchorCtr="0">
            <a:spAutoFit/>
          </a:bodyPr>
          <a:lstStyle/>
          <a:p>
            <a:pPr algn="ctr"/>
            <a:r>
              <a:rPr lang="en" sz="3333" b="1" i="1">
                <a:solidFill>
                  <a:srgbClr val="009BA6"/>
                </a:solidFill>
              </a:rPr>
              <a:t>Thank you to today’s sponsors!</a:t>
            </a:r>
            <a:endParaRPr sz="3333" b="1" i="1">
              <a:solidFill>
                <a:srgbClr val="009BA6"/>
              </a:solidFill>
            </a:endParaRPr>
          </a:p>
        </p:txBody>
      </p:sp>
      <p:pic>
        <p:nvPicPr>
          <p:cNvPr id="117" name="Google Shape;117;p18"/>
          <p:cNvPicPr preferRelativeResize="0"/>
          <p:nvPr/>
        </p:nvPicPr>
        <p:blipFill>
          <a:blip r:embed="rId6">
            <a:alphaModFix/>
          </a:blip>
          <a:stretch>
            <a:fillRect/>
          </a:stretch>
        </p:blipFill>
        <p:spPr>
          <a:xfrm>
            <a:off x="3955049" y="4194600"/>
            <a:ext cx="1860107" cy="759200"/>
          </a:xfrm>
          <a:prstGeom prst="rect">
            <a:avLst/>
          </a:prstGeom>
          <a:noFill/>
          <a:ln>
            <a:noFill/>
          </a:ln>
        </p:spPr>
      </p:pic>
      <p:pic>
        <p:nvPicPr>
          <p:cNvPr id="118" name="Google Shape;118;p18"/>
          <p:cNvPicPr preferRelativeResize="0"/>
          <p:nvPr/>
        </p:nvPicPr>
        <p:blipFill>
          <a:blip r:embed="rId7">
            <a:alphaModFix/>
          </a:blip>
          <a:stretch>
            <a:fillRect/>
          </a:stretch>
        </p:blipFill>
        <p:spPr>
          <a:xfrm>
            <a:off x="9367901" y="3959105"/>
            <a:ext cx="2371236" cy="978364"/>
          </a:xfrm>
          <a:prstGeom prst="rect">
            <a:avLst/>
          </a:prstGeom>
          <a:noFill/>
          <a:ln>
            <a:noFill/>
          </a:ln>
        </p:spPr>
      </p:pic>
      <p:pic>
        <p:nvPicPr>
          <p:cNvPr id="119" name="Google Shape;119;p18"/>
          <p:cNvPicPr preferRelativeResize="0"/>
          <p:nvPr/>
        </p:nvPicPr>
        <p:blipFill>
          <a:blip r:embed="rId8">
            <a:alphaModFix/>
          </a:blip>
          <a:stretch>
            <a:fillRect/>
          </a:stretch>
        </p:blipFill>
        <p:spPr>
          <a:xfrm>
            <a:off x="1095400" y="4129815"/>
            <a:ext cx="2055147" cy="759200"/>
          </a:xfrm>
          <a:prstGeom prst="rect">
            <a:avLst/>
          </a:prstGeom>
          <a:noFill/>
          <a:ln>
            <a:noFill/>
          </a:ln>
        </p:spPr>
      </p:pic>
      <p:pic>
        <p:nvPicPr>
          <p:cNvPr id="120" name="Google Shape;120;p18"/>
          <p:cNvPicPr preferRelativeResize="0"/>
          <p:nvPr/>
        </p:nvPicPr>
        <p:blipFill>
          <a:blip r:embed="rId9">
            <a:alphaModFix/>
          </a:blip>
          <a:stretch>
            <a:fillRect/>
          </a:stretch>
        </p:blipFill>
        <p:spPr>
          <a:xfrm>
            <a:off x="6512201" y="5474334"/>
            <a:ext cx="2186855" cy="688733"/>
          </a:xfrm>
          <a:prstGeom prst="rect">
            <a:avLst/>
          </a:prstGeom>
          <a:noFill/>
          <a:ln>
            <a:noFill/>
          </a:ln>
        </p:spPr>
      </p:pic>
      <p:pic>
        <p:nvPicPr>
          <p:cNvPr id="121" name="Google Shape;121;p18"/>
          <p:cNvPicPr preferRelativeResize="0"/>
          <p:nvPr/>
        </p:nvPicPr>
        <p:blipFill>
          <a:blip r:embed="rId10">
            <a:alphaModFix/>
          </a:blip>
          <a:stretch>
            <a:fillRect/>
          </a:stretch>
        </p:blipFill>
        <p:spPr>
          <a:xfrm>
            <a:off x="6619701" y="4070000"/>
            <a:ext cx="2371236" cy="878800"/>
          </a:xfrm>
          <a:prstGeom prst="rect">
            <a:avLst/>
          </a:prstGeom>
          <a:noFill/>
          <a:ln>
            <a:noFill/>
          </a:ln>
        </p:spPr>
      </p:pic>
      <p:pic>
        <p:nvPicPr>
          <p:cNvPr id="122" name="Google Shape;122;p18"/>
          <p:cNvPicPr preferRelativeResize="0"/>
          <p:nvPr/>
        </p:nvPicPr>
        <p:blipFill>
          <a:blip r:embed="rId11">
            <a:alphaModFix/>
          </a:blip>
          <a:stretch>
            <a:fillRect/>
          </a:stretch>
        </p:blipFill>
        <p:spPr>
          <a:xfrm>
            <a:off x="9174549" y="5439102"/>
            <a:ext cx="2757920" cy="6887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C761EE-F9CF-F293-BD1F-8CB5735C8A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801" t="-8450" r="18062" b="9706"/>
          <a:stretch/>
        </p:blipFill>
        <p:spPr>
          <a:xfrm>
            <a:off x="4795087" y="38913"/>
            <a:ext cx="7412477" cy="6177064"/>
          </a:xfrm>
          <a:prstGeom prst="rect">
            <a:avLst/>
          </a:prstGeom>
        </p:spPr>
      </p:pic>
      <p:sp>
        <p:nvSpPr>
          <p:cNvPr id="20" name="Rectangle: Rounded Corners 19">
            <a:extLst>
              <a:ext uri="{FF2B5EF4-FFF2-40B4-BE49-F238E27FC236}">
                <a16:creationId xmlns:a16="http://schemas.microsoft.com/office/drawing/2014/main" id="{50199011-78CA-5C79-8FDA-EE67C4F28D2C}"/>
              </a:ext>
            </a:extLst>
          </p:cNvPr>
          <p:cNvSpPr/>
          <p:nvPr/>
        </p:nvSpPr>
        <p:spPr>
          <a:xfrm>
            <a:off x="848669" y="5098259"/>
            <a:ext cx="5402729" cy="955999"/>
          </a:xfrm>
          <a:prstGeom prst="roundRect">
            <a:avLst/>
          </a:prstGeom>
          <a:solidFill>
            <a:schemeClr val="accent2">
              <a:lumMod val="20000"/>
              <a:lumOff val="80000"/>
            </a:schemeClr>
          </a:solidFill>
          <a:ln w="28575">
            <a:solidFill>
              <a:srgbClr val="E57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EB404F-73C6-388F-9599-4413C83230F4}"/>
              </a:ext>
            </a:extLst>
          </p:cNvPr>
          <p:cNvSpPr txBox="1">
            <a:spLocks/>
          </p:cNvSpPr>
          <p:nvPr/>
        </p:nvSpPr>
        <p:spPr>
          <a:xfrm>
            <a:off x="914400" y="830118"/>
            <a:ext cx="4572000" cy="579567"/>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a:latin typeface="Arial Black" panose="020B0A04020102020204" pitchFamily="34" charset="0"/>
              </a:rPr>
              <a:t>Why ADUs?</a:t>
            </a:r>
          </a:p>
        </p:txBody>
      </p:sp>
      <p:sp>
        <p:nvSpPr>
          <p:cNvPr id="3" name="Subtitle 2">
            <a:extLst>
              <a:ext uri="{FF2B5EF4-FFF2-40B4-BE49-F238E27FC236}">
                <a16:creationId xmlns:a16="http://schemas.microsoft.com/office/drawing/2014/main" id="{C5C2B72A-E827-9DF4-C4FA-7596423CC761}"/>
              </a:ext>
            </a:extLst>
          </p:cNvPr>
          <p:cNvSpPr txBox="1">
            <a:spLocks/>
          </p:cNvSpPr>
          <p:nvPr/>
        </p:nvSpPr>
        <p:spPr>
          <a:xfrm>
            <a:off x="914400" y="1645760"/>
            <a:ext cx="4572000" cy="472410"/>
          </a:xfrm>
          <a:prstGeom prst="rect">
            <a:avLst/>
          </a:prstGeom>
        </p:spPr>
        <p:txBody>
          <a:bodyPr lIns="0" tIns="0" rIns="0" bIns="0">
            <a:normAutofit/>
          </a:bodyPr>
          <a:lstStyle>
            <a:lvl1pPr marL="0" indent="0" algn="l" defTabSz="914400" rtl="0" eaLnBrk="1" latinLnBrk="0" hangingPunct="1">
              <a:lnSpc>
                <a:spcPts val="2760"/>
              </a:lnSpc>
              <a:spcBef>
                <a:spcPts val="0"/>
              </a:spcBef>
              <a:spcAft>
                <a:spcPts val="12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b="1" dirty="0">
                <a:solidFill>
                  <a:srgbClr val="164A78"/>
                </a:solidFill>
                <a:latin typeface="Aerial"/>
                <a:cs typeface="Sabon Next LT" panose="02000500000000000000" pitchFamily="2" charset="0"/>
              </a:rPr>
              <a:t>As a Housing Solution...</a:t>
            </a:r>
          </a:p>
        </p:txBody>
      </p:sp>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18" name="Subtitle 2">
            <a:extLst>
              <a:ext uri="{FF2B5EF4-FFF2-40B4-BE49-F238E27FC236}">
                <a16:creationId xmlns:a16="http://schemas.microsoft.com/office/drawing/2014/main" id="{160A33DB-FA5F-D475-D5F3-073ACB59E32E}"/>
              </a:ext>
            </a:extLst>
          </p:cNvPr>
          <p:cNvSpPr txBox="1">
            <a:spLocks/>
          </p:cNvSpPr>
          <p:nvPr/>
        </p:nvSpPr>
        <p:spPr>
          <a:xfrm>
            <a:off x="914398" y="2396575"/>
            <a:ext cx="5062073" cy="2582593"/>
          </a:xfrm>
          <a:prstGeom prst="rect">
            <a:avLst/>
          </a:prstGeom>
        </p:spPr>
        <p:txBody>
          <a:bodyPr lIns="0" tIns="0" rIns="0" bIns="0">
            <a:normAutofit/>
          </a:bodyPr>
          <a:lstStyle>
            <a:lvl1pPr marL="0" indent="0" algn="l" defTabSz="914400" rtl="0" eaLnBrk="1" latinLnBrk="0" hangingPunct="1">
              <a:lnSpc>
                <a:spcPts val="2760"/>
              </a:lnSpc>
              <a:spcBef>
                <a:spcPts val="0"/>
              </a:spcBef>
              <a:spcAft>
                <a:spcPts val="12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400" b="1" dirty="0">
                <a:solidFill>
                  <a:srgbClr val="164A78"/>
                </a:solidFill>
                <a:latin typeface="Aerial"/>
                <a:cs typeface="Sabon Next LT" panose="02000500000000000000" pitchFamily="2" charset="0"/>
              </a:rPr>
              <a:t>A lot has changed in the economy and housing affordability is at a low</a:t>
            </a:r>
          </a:p>
          <a:p>
            <a:pPr marL="342900" indent="-342900" algn="l">
              <a:buFont typeface="Arial" panose="020B0604020202020204" pitchFamily="34" charset="0"/>
              <a:buChar char="•"/>
            </a:pPr>
            <a:r>
              <a:rPr lang="en-US" sz="2400" b="1" dirty="0">
                <a:solidFill>
                  <a:srgbClr val="164A78"/>
                </a:solidFill>
                <a:latin typeface="Aerial"/>
                <a:cs typeface="Sabon Next LT" panose="02000500000000000000" pitchFamily="2" charset="0"/>
              </a:rPr>
              <a:t>The inability to build sufficient housing presents a risk the economy</a:t>
            </a:r>
          </a:p>
          <a:p>
            <a:pPr marL="342900" indent="-342900" algn="l">
              <a:buFont typeface="Arial" panose="020B0604020202020204" pitchFamily="34" charset="0"/>
              <a:buChar char="•"/>
            </a:pPr>
            <a:r>
              <a:rPr lang="en-US" sz="2400" b="1" dirty="0">
                <a:solidFill>
                  <a:srgbClr val="164A78"/>
                </a:solidFill>
                <a:latin typeface="Aerial"/>
                <a:cs typeface="Sabon Next LT" panose="02000500000000000000" pitchFamily="2" charset="0"/>
              </a:rPr>
              <a:t>Heath assessments identify housing as a key need for better outcomes</a:t>
            </a:r>
          </a:p>
        </p:txBody>
      </p:sp>
      <p:sp>
        <p:nvSpPr>
          <p:cNvPr id="19" name="Subtitle 2">
            <a:extLst>
              <a:ext uri="{FF2B5EF4-FFF2-40B4-BE49-F238E27FC236}">
                <a16:creationId xmlns:a16="http://schemas.microsoft.com/office/drawing/2014/main" id="{5A4032D3-1220-E1CA-50B2-E5D55FCD4E12}"/>
              </a:ext>
            </a:extLst>
          </p:cNvPr>
          <p:cNvSpPr txBox="1">
            <a:spLocks/>
          </p:cNvSpPr>
          <p:nvPr/>
        </p:nvSpPr>
        <p:spPr>
          <a:xfrm>
            <a:off x="1042906" y="5205079"/>
            <a:ext cx="5118835" cy="750745"/>
          </a:xfrm>
          <a:prstGeom prst="rect">
            <a:avLst/>
          </a:prstGeom>
        </p:spPr>
        <p:txBody>
          <a:bodyPr lIns="0" tIns="0" rIns="0" bIns="0">
            <a:normAutofit/>
          </a:bodyPr>
          <a:lstStyle>
            <a:lvl1pPr marL="0" indent="0" algn="l" defTabSz="914400" rtl="0" eaLnBrk="1" latinLnBrk="0" hangingPunct="1">
              <a:lnSpc>
                <a:spcPts val="2760"/>
              </a:lnSpc>
              <a:spcBef>
                <a:spcPts val="0"/>
              </a:spcBef>
              <a:spcAft>
                <a:spcPts val="12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b="1" i="1" dirty="0">
                <a:solidFill>
                  <a:srgbClr val="164A78"/>
                </a:solidFill>
                <a:latin typeface="Aerial"/>
                <a:cs typeface="Sabon Next LT" panose="02000500000000000000" pitchFamily="2" charset="0"/>
              </a:rPr>
              <a:t>ADUs offer a lower cost alternative to traditional forms of housing production. </a:t>
            </a:r>
          </a:p>
        </p:txBody>
      </p:sp>
    </p:spTree>
    <p:extLst>
      <p:ext uri="{BB962C8B-B14F-4D97-AF65-F5344CB8AC3E}">
        <p14:creationId xmlns:p14="http://schemas.microsoft.com/office/powerpoint/2010/main" val="145740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35CE60-F50A-803D-08EC-EE256D6531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801" t="-8450" r="18062" b="9706"/>
          <a:stretch/>
        </p:blipFill>
        <p:spPr>
          <a:xfrm>
            <a:off x="4795087" y="38913"/>
            <a:ext cx="7412477" cy="6177064"/>
          </a:xfrm>
          <a:prstGeom prst="rect">
            <a:avLst/>
          </a:prstGeom>
        </p:spPr>
      </p:pic>
      <p:sp>
        <p:nvSpPr>
          <p:cNvPr id="2" name="Title 1">
            <a:extLst>
              <a:ext uri="{FF2B5EF4-FFF2-40B4-BE49-F238E27FC236}">
                <a16:creationId xmlns:a16="http://schemas.microsoft.com/office/drawing/2014/main" id="{E4EB404F-73C6-388F-9599-4413C83230F4}"/>
              </a:ext>
            </a:extLst>
          </p:cNvPr>
          <p:cNvSpPr txBox="1">
            <a:spLocks/>
          </p:cNvSpPr>
          <p:nvPr/>
        </p:nvSpPr>
        <p:spPr>
          <a:xfrm>
            <a:off x="914400" y="830118"/>
            <a:ext cx="4572000" cy="579567"/>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a:latin typeface="Arial Black" panose="020B0A04020102020204" pitchFamily="34" charset="0"/>
              </a:rPr>
              <a:t>Declining Supply</a:t>
            </a:r>
          </a:p>
        </p:txBody>
      </p:sp>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pic>
        <p:nvPicPr>
          <p:cNvPr id="6" name="Picture 2" descr="Home - New Hampshire Housing">
            <a:extLst>
              <a:ext uri="{FF2B5EF4-FFF2-40B4-BE49-F238E27FC236}">
                <a16:creationId xmlns:a16="http://schemas.microsoft.com/office/drawing/2014/main" id="{7F388C95-154A-1C7C-EBA5-09F03503CF4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0192" y="4578763"/>
            <a:ext cx="3624854" cy="1292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9B069E2-D726-7823-C264-C51EBA5897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053" t="11218" r="7672" b="15816"/>
          <a:stretch/>
        </p:blipFill>
        <p:spPr>
          <a:xfrm>
            <a:off x="361848" y="1677215"/>
            <a:ext cx="5486400" cy="2728530"/>
          </a:xfrm>
          <a:prstGeom prst="rect">
            <a:avLst/>
          </a:prstGeom>
        </p:spPr>
      </p:pic>
    </p:spTree>
    <p:extLst>
      <p:ext uri="{BB962C8B-B14F-4D97-AF65-F5344CB8AC3E}">
        <p14:creationId xmlns:p14="http://schemas.microsoft.com/office/powerpoint/2010/main" val="205082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56371-59F7-4067-86E2-B8AC08BAFAD0}"/>
              </a:ext>
            </a:extLst>
          </p:cNvPr>
          <p:cNvSpPr>
            <a:spLocks noGrp="1"/>
          </p:cNvSpPr>
          <p:nvPr>
            <p:ph type="body" sz="quarter" idx="12"/>
          </p:nvPr>
        </p:nvSpPr>
        <p:spPr/>
        <p:txBody>
          <a:bodyPr/>
          <a:lstStyle/>
          <a:p>
            <a:r>
              <a:rPr lang="en-US" dirty="0"/>
              <a:t>Fewer People in Households… More Bedrooms in Homes</a:t>
            </a:r>
          </a:p>
        </p:txBody>
      </p:sp>
      <p:sp>
        <p:nvSpPr>
          <p:cNvPr id="3" name="Text Placeholder 2">
            <a:extLst>
              <a:ext uri="{FF2B5EF4-FFF2-40B4-BE49-F238E27FC236}">
                <a16:creationId xmlns:a16="http://schemas.microsoft.com/office/drawing/2014/main" id="{07B77650-11FE-49BF-AEF5-63CC5D53A393}"/>
              </a:ext>
            </a:extLst>
          </p:cNvPr>
          <p:cNvSpPr>
            <a:spLocks noGrp="1"/>
          </p:cNvSpPr>
          <p:nvPr>
            <p:ph type="body" sz="quarter" idx="13"/>
          </p:nvPr>
        </p:nvSpPr>
        <p:spPr>
          <a:xfrm>
            <a:off x="4663448" y="1713241"/>
            <a:ext cx="2701105" cy="1697703"/>
          </a:xfrm>
        </p:spPr>
        <p:txBody>
          <a:bodyPr/>
          <a:lstStyle/>
          <a:p>
            <a:r>
              <a:rPr lang="en-US" dirty="0"/>
              <a:t>28% of households have one person</a:t>
            </a:r>
          </a:p>
        </p:txBody>
      </p:sp>
      <p:sp>
        <p:nvSpPr>
          <p:cNvPr id="4" name="Text Placeholder 3">
            <a:extLst>
              <a:ext uri="{FF2B5EF4-FFF2-40B4-BE49-F238E27FC236}">
                <a16:creationId xmlns:a16="http://schemas.microsoft.com/office/drawing/2014/main" id="{6EA0255D-0B61-483B-80C8-E1F622C5B4CC}"/>
              </a:ext>
            </a:extLst>
          </p:cNvPr>
          <p:cNvSpPr>
            <a:spLocks noGrp="1"/>
          </p:cNvSpPr>
          <p:nvPr>
            <p:ph type="body" sz="quarter" idx="14"/>
          </p:nvPr>
        </p:nvSpPr>
        <p:spPr>
          <a:xfrm>
            <a:off x="609601" y="457200"/>
            <a:ext cx="9151620" cy="660400"/>
          </a:xfrm>
        </p:spPr>
        <p:txBody>
          <a:bodyPr/>
          <a:lstStyle/>
          <a:p>
            <a:r>
              <a:rPr lang="en-US" dirty="0"/>
              <a:t>Mismatch Between Households and Homes</a:t>
            </a:r>
          </a:p>
        </p:txBody>
      </p:sp>
      <p:grpSp>
        <p:nvGrpSpPr>
          <p:cNvPr id="6" name="Group 5">
            <a:extLst>
              <a:ext uri="{FF2B5EF4-FFF2-40B4-BE49-F238E27FC236}">
                <a16:creationId xmlns:a16="http://schemas.microsoft.com/office/drawing/2014/main" id="{CDF1B6FD-0D37-19F4-C9E9-7BC3F186A9DA}"/>
              </a:ext>
            </a:extLst>
          </p:cNvPr>
          <p:cNvGrpSpPr/>
          <p:nvPr/>
        </p:nvGrpSpPr>
        <p:grpSpPr>
          <a:xfrm>
            <a:off x="425640" y="1304215"/>
            <a:ext cx="10271714" cy="4943473"/>
            <a:chOff x="1735946" y="2021841"/>
            <a:chExt cx="6802109" cy="3723023"/>
          </a:xfrm>
        </p:grpSpPr>
        <p:graphicFrame>
          <p:nvGraphicFramePr>
            <p:cNvPr id="16" name="Chart 15">
              <a:extLst>
                <a:ext uri="{FF2B5EF4-FFF2-40B4-BE49-F238E27FC236}">
                  <a16:creationId xmlns:a16="http://schemas.microsoft.com/office/drawing/2014/main" id="{6314CE2A-0F7A-48C7-A93E-56D63051DA84}"/>
                </a:ext>
              </a:extLst>
            </p:cNvPr>
            <p:cNvGraphicFramePr/>
            <p:nvPr/>
          </p:nvGraphicFramePr>
          <p:xfrm>
            <a:off x="1847078" y="2021841"/>
            <a:ext cx="2940627" cy="3180677"/>
          </p:xfrm>
          <a:graphic>
            <a:graphicData uri="http://schemas.openxmlformats.org/drawingml/2006/chart">
              <c:chart xmlns:c="http://schemas.openxmlformats.org/drawingml/2006/chart" xmlns:r="http://schemas.openxmlformats.org/officeDocument/2006/relationships" r:id="rId2"/>
            </a:graphicData>
          </a:graphic>
        </p:graphicFrame>
        <p:pic>
          <p:nvPicPr>
            <p:cNvPr id="17" name="Picture 16">
              <a:extLst>
                <a:ext uri="{FF2B5EF4-FFF2-40B4-BE49-F238E27FC236}">
                  <a16:creationId xmlns:a16="http://schemas.microsoft.com/office/drawing/2014/main" id="{A4D74F1A-D30D-499F-9230-38B4912A140F}"/>
                </a:ext>
              </a:extLst>
            </p:cNvPr>
            <p:cNvPicPr>
              <a:picLocks noChangeAspect="1"/>
            </p:cNvPicPr>
            <p:nvPr/>
          </p:nvPicPr>
          <p:blipFill>
            <a:blip r:embed="rId3" cstate="screen">
              <a:duotone>
                <a:prstClr val="black"/>
                <a:srgbClr val="383838">
                  <a:tint val="45000"/>
                  <a:satMod val="400000"/>
                </a:srgbClr>
              </a:duotone>
              <a:alphaModFix amt="85000"/>
              <a:extLst>
                <a:ext uri="{28A0092B-C50C-407E-A947-70E740481C1C}">
                  <a14:useLocalDpi xmlns:a14="http://schemas.microsoft.com/office/drawing/2010/main"/>
                </a:ext>
              </a:extLst>
            </a:blip>
            <a:stretch>
              <a:fillRect/>
            </a:stretch>
          </p:blipFill>
          <p:spPr>
            <a:xfrm>
              <a:off x="3899355" y="2501874"/>
              <a:ext cx="658710" cy="1317420"/>
            </a:xfrm>
            <a:prstGeom prst="rect">
              <a:avLst/>
            </a:prstGeom>
          </p:spPr>
        </p:pic>
        <p:pic>
          <p:nvPicPr>
            <p:cNvPr id="18" name="Picture 17">
              <a:extLst>
                <a:ext uri="{FF2B5EF4-FFF2-40B4-BE49-F238E27FC236}">
                  <a16:creationId xmlns:a16="http://schemas.microsoft.com/office/drawing/2014/main" id="{DD80C983-E471-452D-820D-26D0AAF85121}"/>
                </a:ext>
              </a:extLst>
            </p:cNvPr>
            <p:cNvPicPr>
              <a:picLocks noChangeAspect="1"/>
            </p:cNvPicPr>
            <p:nvPr/>
          </p:nvPicPr>
          <p:blipFill>
            <a:blip r:embed="rId4">
              <a:alphaModFix amt="85000"/>
              <a:extLst>
                <a:ext uri="{BEBA8EAE-BF5A-486C-A8C5-ECC9F3942E4B}">
                  <a14:imgProps xmlns:a14="http://schemas.microsoft.com/office/drawing/2010/main">
                    <a14:imgLayer r:embed="rId5">
                      <a14:imgEffect>
                        <a14:backgroundRemoval t="889" b="97778" l="9778" r="89778"/>
                      </a14:imgEffect>
                    </a14:imgLayer>
                  </a14:imgProps>
                </a:ext>
                <a:ext uri="{28A0092B-C50C-407E-A947-70E740481C1C}">
                  <a14:useLocalDpi xmlns:a14="http://schemas.microsoft.com/office/drawing/2010/main"/>
                </a:ext>
              </a:extLst>
            </a:blip>
            <a:stretch>
              <a:fillRect/>
            </a:stretch>
          </p:blipFill>
          <p:spPr>
            <a:xfrm>
              <a:off x="1863016" y="3736590"/>
              <a:ext cx="1485671" cy="1485668"/>
            </a:xfrm>
            <a:prstGeom prst="rect">
              <a:avLst/>
            </a:prstGeom>
          </p:spPr>
        </p:pic>
        <p:graphicFrame>
          <p:nvGraphicFramePr>
            <p:cNvPr id="19" name="Chart 18">
              <a:extLst>
                <a:ext uri="{FF2B5EF4-FFF2-40B4-BE49-F238E27FC236}">
                  <a16:creationId xmlns:a16="http://schemas.microsoft.com/office/drawing/2014/main" id="{21182FFA-68DC-4A00-896F-46D3C98CCB95}"/>
                </a:ext>
              </a:extLst>
            </p:cNvPr>
            <p:cNvGraphicFramePr/>
            <p:nvPr/>
          </p:nvGraphicFramePr>
          <p:xfrm>
            <a:off x="5576760" y="2071960"/>
            <a:ext cx="2961295" cy="3203033"/>
          </p:xfrm>
          <a:graphic>
            <a:graphicData uri="http://schemas.openxmlformats.org/drawingml/2006/chart">
              <c:chart xmlns:c="http://schemas.openxmlformats.org/drawingml/2006/chart" xmlns:r="http://schemas.openxmlformats.org/officeDocument/2006/relationships" r:id="rId6"/>
            </a:graphicData>
          </a:graphic>
        </p:graphicFrame>
        <p:sp>
          <p:nvSpPr>
            <p:cNvPr id="20" name="Rectangle 19">
              <a:extLst>
                <a:ext uri="{FF2B5EF4-FFF2-40B4-BE49-F238E27FC236}">
                  <a16:creationId xmlns:a16="http://schemas.microsoft.com/office/drawing/2014/main" id="{EB551FA2-2076-453D-B885-99D0BC13B8CA}"/>
                </a:ext>
              </a:extLst>
            </p:cNvPr>
            <p:cNvSpPr/>
            <p:nvPr/>
          </p:nvSpPr>
          <p:spPr>
            <a:xfrm>
              <a:off x="1735946" y="5262289"/>
              <a:ext cx="3775660" cy="461665"/>
            </a:xfrm>
            <a:prstGeom prst="rect">
              <a:avLst/>
            </a:prstGeom>
          </p:spPr>
          <p:txBody>
            <a:bodyPr wrap="square">
              <a:spAutoFit/>
            </a:bodyPr>
            <a:lstStyle/>
            <a:p>
              <a:r>
                <a:rPr lang="en-US" sz="1200" dirty="0">
                  <a:solidFill>
                    <a:prstClr val="black"/>
                  </a:solidFill>
                  <a:latin typeface="Calibri" panose="020F0502020204030204"/>
                </a:rPr>
                <a:t>Source:  U.S. Census Bureau, Current Population Survey, March and Annual Social and Economic Supplements.</a:t>
              </a:r>
            </a:p>
          </p:txBody>
        </p:sp>
        <p:sp>
          <p:nvSpPr>
            <p:cNvPr id="21" name="Rectangle 20">
              <a:extLst>
                <a:ext uri="{FF2B5EF4-FFF2-40B4-BE49-F238E27FC236}">
                  <a16:creationId xmlns:a16="http://schemas.microsoft.com/office/drawing/2014/main" id="{2828CEB6-D18B-4CEF-A939-0950AB49FCE5}"/>
                </a:ext>
              </a:extLst>
            </p:cNvPr>
            <p:cNvSpPr/>
            <p:nvPr/>
          </p:nvSpPr>
          <p:spPr>
            <a:xfrm>
              <a:off x="5755704" y="5283199"/>
              <a:ext cx="2520919" cy="461665"/>
            </a:xfrm>
            <a:prstGeom prst="rect">
              <a:avLst/>
            </a:prstGeom>
          </p:spPr>
          <p:txBody>
            <a:bodyPr wrap="square">
              <a:spAutoFit/>
            </a:bodyPr>
            <a:lstStyle/>
            <a:p>
              <a:r>
                <a:rPr lang="en-US" sz="1200" dirty="0">
                  <a:solidFill>
                    <a:prstClr val="black"/>
                  </a:solidFill>
                  <a:latin typeface="Calibri" panose="020F0502020204030204"/>
                </a:rPr>
                <a:t>Source:  U.S. Dept. of Commerce, Index of Housing Characteristic Tables</a:t>
              </a:r>
            </a:p>
          </p:txBody>
        </p:sp>
        <p:sp>
          <p:nvSpPr>
            <p:cNvPr id="22" name="AutoShape 87">
              <a:extLst>
                <a:ext uri="{FF2B5EF4-FFF2-40B4-BE49-F238E27FC236}">
                  <a16:creationId xmlns:a16="http://schemas.microsoft.com/office/drawing/2014/main" id="{3DD0B826-8648-4978-B909-D0F0E1A1BE74}"/>
                </a:ext>
              </a:extLst>
            </p:cNvPr>
            <p:cNvSpPr>
              <a:spLocks/>
            </p:cNvSpPr>
            <p:nvPr/>
          </p:nvSpPr>
          <p:spPr bwMode="auto">
            <a:xfrm>
              <a:off x="5541056" y="3816390"/>
              <a:ext cx="1687867" cy="1496245"/>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ysClr val="windowText" lastClr="000000">
                <a:lumMod val="75000"/>
                <a:lumOff val="25000"/>
              </a:sysClr>
            </a:solidFill>
            <a:ln>
              <a:noFill/>
            </a:ln>
            <a:effectLst/>
          </p:spPr>
          <p:txBody>
            <a:bodyPr lIns="28571" tIns="28571" rIns="28571" bIns="28571" anchor="ctr"/>
            <a:ls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marL="0" marR="0" lvl="0" indent="0" algn="l" defTabSz="256862" rtl="0" eaLnBrk="1" fontAlgn="auto" latinLnBrk="0" hangingPunct="1">
                <a:lnSpc>
                  <a:spcPct val="100000"/>
                </a:lnSpc>
                <a:spcBef>
                  <a:spcPts val="0"/>
                </a:spcBef>
                <a:spcAft>
                  <a:spcPts val="0"/>
                </a:spcAft>
                <a:buClrTx/>
                <a:buSzTx/>
                <a:buFontTx/>
                <a:buNone/>
                <a:tabLst/>
                <a:defRPr/>
              </a:pPr>
              <a:endParaRPr kumimoji="0" lang="es-ES" sz="1575" b="0" i="0" u="none" strike="noStrike" kern="1200" cap="none" spc="0" normalizeH="0" baseline="0" noProof="0">
                <a:ln>
                  <a:noFill/>
                </a:ln>
                <a:solidFill>
                  <a:prstClr val="black">
                    <a:lumMod val="75000"/>
                    <a:lumOff val="25000"/>
                  </a:prstClr>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23" name="Freeform 16">
              <a:extLst>
                <a:ext uri="{FF2B5EF4-FFF2-40B4-BE49-F238E27FC236}">
                  <a16:creationId xmlns:a16="http://schemas.microsoft.com/office/drawing/2014/main" id="{54951900-C05C-409E-A725-1D489B786662}"/>
                </a:ext>
              </a:extLst>
            </p:cNvPr>
            <p:cNvSpPr>
              <a:spLocks noChangeArrowheads="1"/>
            </p:cNvSpPr>
            <p:nvPr/>
          </p:nvSpPr>
          <p:spPr bwMode="auto">
            <a:xfrm>
              <a:off x="7137266" y="2648813"/>
              <a:ext cx="470103" cy="416376"/>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ysClr val="windowText" lastClr="000000">
                <a:lumMod val="75000"/>
                <a:lumOff val="25000"/>
              </a:sysClr>
            </a:solidFill>
            <a:ln>
              <a:noFill/>
            </a:ln>
            <a:effectLst/>
          </p:spPr>
          <p:txBody>
            <a:bodyPr wrap="none" anchor="ctr"/>
            <a:ls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marL="0" marR="0" lvl="0" indent="0" algn="l" defTabSz="1219261"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 Placeholder 2">
            <a:extLst>
              <a:ext uri="{FF2B5EF4-FFF2-40B4-BE49-F238E27FC236}">
                <a16:creationId xmlns:a16="http://schemas.microsoft.com/office/drawing/2014/main" id="{19264547-D21F-BDD4-0540-411976FDFE57}"/>
              </a:ext>
            </a:extLst>
          </p:cNvPr>
          <p:cNvSpPr txBox="1">
            <a:spLocks/>
          </p:cNvSpPr>
          <p:nvPr/>
        </p:nvSpPr>
        <p:spPr>
          <a:xfrm>
            <a:off x="9868112" y="1713240"/>
            <a:ext cx="2203388" cy="1697703"/>
          </a:xfrm>
          <a:prstGeom prst="rect">
            <a:avLst/>
          </a:prstGeom>
        </p:spPr>
        <p:txBody>
          <a:bodyPr lIns="0"/>
          <a:lstStyle>
            <a:lvl1pPr marL="228600" indent="-228600" algn="l" defTabSz="914400" rtl="0" eaLnBrk="1" latinLnBrk="0" hangingPunct="1">
              <a:lnSpc>
                <a:spcPct val="90000"/>
              </a:lnSpc>
              <a:spcBef>
                <a:spcPts val="1000"/>
              </a:spcBef>
              <a:buClr>
                <a:srgbClr val="9DC02E"/>
              </a:buClr>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9DC02E"/>
              </a:buClr>
              <a:buSzPct val="70000"/>
              <a:buFont typeface="Wingdings" panose="05000000000000000000" pitchFamily="2" charset="2"/>
              <a:buChar char="q"/>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9DC02E"/>
              </a:buClr>
              <a:buFont typeface="Open Sans" panose="020B0606030504020204" pitchFamily="34" charset="0"/>
              <a:buChar char="−"/>
              <a:defRPr sz="1800" i="1"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9DC02E"/>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9DC02E"/>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15% of homes have less than two bedrooms.</a:t>
            </a:r>
          </a:p>
        </p:txBody>
      </p:sp>
    </p:spTree>
    <p:extLst>
      <p:ext uri="{BB962C8B-B14F-4D97-AF65-F5344CB8AC3E}">
        <p14:creationId xmlns:p14="http://schemas.microsoft.com/office/powerpoint/2010/main" val="130828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56371-59F7-4067-86E2-B8AC08BAFAD0}"/>
              </a:ext>
            </a:extLst>
          </p:cNvPr>
          <p:cNvSpPr>
            <a:spLocks noGrp="1"/>
          </p:cNvSpPr>
          <p:nvPr>
            <p:ph type="body" sz="quarter" idx="12"/>
          </p:nvPr>
        </p:nvSpPr>
        <p:spPr>
          <a:xfrm>
            <a:off x="609600" y="1127125"/>
            <a:ext cx="4960756" cy="437515"/>
          </a:xfrm>
        </p:spPr>
        <p:txBody>
          <a:bodyPr/>
          <a:lstStyle/>
          <a:p>
            <a:r>
              <a:rPr lang="en-US" dirty="0"/>
              <a:t>Fewer People in Households… More Bedrooms in Homes</a:t>
            </a:r>
          </a:p>
        </p:txBody>
      </p:sp>
      <p:sp>
        <p:nvSpPr>
          <p:cNvPr id="3" name="Text Placeholder 2">
            <a:extLst>
              <a:ext uri="{FF2B5EF4-FFF2-40B4-BE49-F238E27FC236}">
                <a16:creationId xmlns:a16="http://schemas.microsoft.com/office/drawing/2014/main" id="{07B77650-11FE-49BF-AEF5-63CC5D53A393}"/>
              </a:ext>
            </a:extLst>
          </p:cNvPr>
          <p:cNvSpPr>
            <a:spLocks noGrp="1"/>
          </p:cNvSpPr>
          <p:nvPr>
            <p:ph type="body" sz="quarter" idx="13"/>
          </p:nvPr>
        </p:nvSpPr>
        <p:spPr>
          <a:xfrm>
            <a:off x="609600" y="2155844"/>
            <a:ext cx="5715526" cy="3701153"/>
          </a:xfrm>
        </p:spPr>
        <p:txBody>
          <a:bodyPr/>
          <a:lstStyle/>
          <a:p>
            <a:r>
              <a:rPr lang="en-US" sz="3200" dirty="0"/>
              <a:t>Recent </a:t>
            </a:r>
            <a:r>
              <a:rPr lang="en-US" sz="3200" b="1" dirty="0">
                <a:hlinkClick r:id="rId2"/>
              </a:rPr>
              <a:t>Mercatus Institute Study </a:t>
            </a:r>
            <a:r>
              <a:rPr lang="en-US" sz="3200" dirty="0"/>
              <a:t>noted more than one-third of all households in New Hampshire have an extra bedroom in their home.</a:t>
            </a:r>
          </a:p>
          <a:p>
            <a:pPr marL="0" indent="0">
              <a:buNone/>
            </a:pPr>
            <a:endParaRPr lang="en-US" sz="2000" dirty="0"/>
          </a:p>
          <a:p>
            <a:pPr lvl="1"/>
            <a:r>
              <a:rPr lang="en-US" sz="2800" dirty="0"/>
              <a:t>For Example:</a:t>
            </a:r>
          </a:p>
          <a:p>
            <a:pPr marL="457200" lvl="1" indent="0">
              <a:buNone/>
            </a:pPr>
            <a:r>
              <a:rPr lang="en-US" sz="2800" dirty="0"/>
              <a:t>	(3 Bedrooms for a 2 Person HH)</a:t>
            </a:r>
          </a:p>
        </p:txBody>
      </p:sp>
      <p:pic>
        <p:nvPicPr>
          <p:cNvPr id="1026" name="Picture 2" descr="Figure 5">
            <a:extLst>
              <a:ext uri="{FF2B5EF4-FFF2-40B4-BE49-F238E27FC236}">
                <a16:creationId xmlns:a16="http://schemas.microsoft.com/office/drawing/2014/main" id="{196B2DE7-E13D-7D90-0C1B-858A81AA1B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41" t="10274" r="51318"/>
          <a:stretch/>
        </p:blipFill>
        <p:spPr bwMode="auto">
          <a:xfrm>
            <a:off x="7818783" y="457200"/>
            <a:ext cx="3763616" cy="5925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gure 5">
            <a:extLst>
              <a:ext uri="{FF2B5EF4-FFF2-40B4-BE49-F238E27FC236}">
                <a16:creationId xmlns:a16="http://schemas.microsoft.com/office/drawing/2014/main" id="{C49B339F-C12B-BFC1-380F-D274C1A63F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541" t="72181" r="35927" b="337"/>
          <a:stretch/>
        </p:blipFill>
        <p:spPr bwMode="auto">
          <a:xfrm>
            <a:off x="6573078" y="1302106"/>
            <a:ext cx="1731711" cy="2674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gure 5">
            <a:extLst>
              <a:ext uri="{FF2B5EF4-FFF2-40B4-BE49-F238E27FC236}">
                <a16:creationId xmlns:a16="http://schemas.microsoft.com/office/drawing/2014/main" id="{10723B69-BF97-F508-400E-735000189C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38" t="3724" r="39803" b="91759"/>
          <a:stretch/>
        </p:blipFill>
        <p:spPr bwMode="auto">
          <a:xfrm>
            <a:off x="7887458" y="6263481"/>
            <a:ext cx="3626266" cy="27463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6EA0255D-0B61-483B-80C8-E1F622C5B4CC}"/>
              </a:ext>
            </a:extLst>
          </p:cNvPr>
          <p:cNvSpPr>
            <a:spLocks noGrp="1"/>
          </p:cNvSpPr>
          <p:nvPr>
            <p:ph type="body" sz="quarter" idx="14"/>
          </p:nvPr>
        </p:nvSpPr>
        <p:spPr>
          <a:xfrm>
            <a:off x="609601" y="457200"/>
            <a:ext cx="9151620" cy="660400"/>
          </a:xfrm>
        </p:spPr>
        <p:txBody>
          <a:bodyPr/>
          <a:lstStyle/>
          <a:p>
            <a:r>
              <a:rPr lang="en-US" dirty="0"/>
              <a:t>Mismatch Between Households and Homes</a:t>
            </a:r>
          </a:p>
        </p:txBody>
      </p:sp>
    </p:spTree>
    <p:extLst>
      <p:ext uri="{BB962C8B-B14F-4D97-AF65-F5344CB8AC3E}">
        <p14:creationId xmlns:p14="http://schemas.microsoft.com/office/powerpoint/2010/main" val="1008271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56371-59F7-4067-86E2-B8AC08BAFAD0}"/>
              </a:ext>
            </a:extLst>
          </p:cNvPr>
          <p:cNvSpPr>
            <a:spLocks noGrp="1"/>
          </p:cNvSpPr>
          <p:nvPr>
            <p:ph type="body" sz="quarter" idx="12"/>
          </p:nvPr>
        </p:nvSpPr>
        <p:spPr/>
        <p:txBody>
          <a:bodyPr/>
          <a:lstStyle/>
          <a:p>
            <a:r>
              <a:rPr lang="en-US" dirty="0"/>
              <a:t>Average Household Size increased 50%, is this sustainable?</a:t>
            </a:r>
          </a:p>
        </p:txBody>
      </p:sp>
      <p:sp>
        <p:nvSpPr>
          <p:cNvPr id="3" name="Text Placeholder 2">
            <a:extLst>
              <a:ext uri="{FF2B5EF4-FFF2-40B4-BE49-F238E27FC236}">
                <a16:creationId xmlns:a16="http://schemas.microsoft.com/office/drawing/2014/main" id="{07B77650-11FE-49BF-AEF5-63CC5D53A393}"/>
              </a:ext>
            </a:extLst>
          </p:cNvPr>
          <p:cNvSpPr>
            <a:spLocks noGrp="1"/>
          </p:cNvSpPr>
          <p:nvPr>
            <p:ph type="body" sz="quarter" idx="13"/>
          </p:nvPr>
        </p:nvSpPr>
        <p:spPr>
          <a:xfrm>
            <a:off x="609600" y="1574801"/>
            <a:ext cx="8930326" cy="558800"/>
          </a:xfrm>
        </p:spPr>
        <p:txBody>
          <a:bodyPr/>
          <a:lstStyle/>
          <a:p>
            <a:r>
              <a:rPr lang="en-US" dirty="0"/>
              <a:t>The Long-term Trend of Larger Homes is Flattening Out</a:t>
            </a:r>
          </a:p>
        </p:txBody>
      </p:sp>
      <p:sp>
        <p:nvSpPr>
          <p:cNvPr id="4" name="Text Placeholder 3">
            <a:extLst>
              <a:ext uri="{FF2B5EF4-FFF2-40B4-BE49-F238E27FC236}">
                <a16:creationId xmlns:a16="http://schemas.microsoft.com/office/drawing/2014/main" id="{6EA0255D-0B61-483B-80C8-E1F622C5B4CC}"/>
              </a:ext>
            </a:extLst>
          </p:cNvPr>
          <p:cNvSpPr>
            <a:spLocks noGrp="1"/>
          </p:cNvSpPr>
          <p:nvPr>
            <p:ph type="body" sz="quarter" idx="14"/>
          </p:nvPr>
        </p:nvSpPr>
        <p:spPr>
          <a:xfrm>
            <a:off x="609601" y="457200"/>
            <a:ext cx="9151620" cy="660400"/>
          </a:xfrm>
        </p:spPr>
        <p:txBody>
          <a:bodyPr/>
          <a:lstStyle/>
          <a:p>
            <a:r>
              <a:rPr lang="en-US" dirty="0"/>
              <a:t>Smaller Households and Larger Homes</a:t>
            </a:r>
          </a:p>
        </p:txBody>
      </p:sp>
      <p:graphicFrame>
        <p:nvGraphicFramePr>
          <p:cNvPr id="13" name="Chart 12">
            <a:extLst>
              <a:ext uri="{FF2B5EF4-FFF2-40B4-BE49-F238E27FC236}">
                <a16:creationId xmlns:a16="http://schemas.microsoft.com/office/drawing/2014/main" id="{EC0F7B1B-B736-419E-99EB-6B083FAC8BAC}"/>
              </a:ext>
            </a:extLst>
          </p:cNvPr>
          <p:cNvGraphicFramePr/>
          <p:nvPr>
            <p:extLst>
              <p:ext uri="{D42A27DB-BD31-4B8C-83A1-F6EECF244321}">
                <p14:modId xmlns:p14="http://schemas.microsoft.com/office/powerpoint/2010/main" val="933784522"/>
              </p:ext>
            </p:extLst>
          </p:nvPr>
        </p:nvGraphicFramePr>
        <p:xfrm>
          <a:off x="840287" y="1936911"/>
          <a:ext cx="9458325" cy="4486416"/>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C4B9A037-62DE-4BB8-A594-456E5FDA9428}"/>
              </a:ext>
            </a:extLst>
          </p:cNvPr>
          <p:cNvSpPr/>
          <p:nvPr/>
        </p:nvSpPr>
        <p:spPr>
          <a:xfrm>
            <a:off x="7225061" y="5973182"/>
            <a:ext cx="2520919" cy="461665"/>
          </a:xfrm>
          <a:prstGeom prst="rect">
            <a:avLst/>
          </a:prstGeom>
        </p:spPr>
        <p:txBody>
          <a:bodyPr wrap="square">
            <a:spAutoFit/>
          </a:bodyPr>
          <a:lstStyle/>
          <a:p>
            <a:r>
              <a:rPr lang="en-US" sz="1200" dirty="0">
                <a:solidFill>
                  <a:prstClr val="black"/>
                </a:solidFill>
                <a:latin typeface="Calibri" panose="020F0502020204030204"/>
              </a:rPr>
              <a:t>Source:  U.S. Census 5-year ACS Data, </a:t>
            </a:r>
            <a:r>
              <a:rPr lang="en-US" sz="1200" dirty="0">
                <a:solidFill>
                  <a:prstClr val="black"/>
                </a:solidFill>
                <a:latin typeface="Calibri" panose="020F0502020204030204"/>
                <a:hlinkClick r:id="rId3"/>
              </a:rPr>
              <a:t>Median SF Floor Area New SF Homes</a:t>
            </a:r>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334568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04F-73C6-388F-9599-4413C83230F4}"/>
              </a:ext>
            </a:extLst>
          </p:cNvPr>
          <p:cNvSpPr txBox="1">
            <a:spLocks/>
          </p:cNvSpPr>
          <p:nvPr/>
        </p:nvSpPr>
        <p:spPr>
          <a:xfrm>
            <a:off x="914400" y="830118"/>
            <a:ext cx="4572000" cy="579567"/>
          </a:xfrm>
          <a:prstGeom prst="rect">
            <a:avLst/>
          </a:prstGeom>
        </p:spPr>
        <p:txBody>
          <a:bodyPr lIns="0" tIns="0" rIns="0" bIns="0" anchor="t" anchorCtr="0">
            <a:normAutofit/>
          </a:bodyPr>
          <a:lstStyle>
            <a:lvl1pPr algn="l" defTabSz="914400" rtl="0" eaLnBrk="1" latinLnBrk="0" hangingPunct="1">
              <a:lnSpc>
                <a:spcPct val="90000"/>
              </a:lnSpc>
              <a:spcBef>
                <a:spcPct val="0"/>
              </a:spcBef>
              <a:buNone/>
              <a:defRPr sz="3600" b="1" i="0" kern="1200">
                <a:solidFill>
                  <a:srgbClr val="164A78"/>
                </a:solidFill>
                <a:latin typeface="Arial" panose="020B0604020202020204" pitchFamily="34" charset="0"/>
                <a:ea typeface="+mj-ea"/>
                <a:cs typeface="Arial" panose="020B0604020202020204" pitchFamily="34" charset="0"/>
              </a:defRPr>
            </a:lvl1pPr>
          </a:lstStyle>
          <a:p>
            <a:r>
              <a:rPr lang="en-US">
                <a:latin typeface="Arial Black" panose="020B0A04020102020204" pitchFamily="34" charset="0"/>
              </a:rPr>
              <a:t>ADU Opportunity</a:t>
            </a:r>
          </a:p>
        </p:txBody>
      </p:sp>
      <p:sp>
        <p:nvSpPr>
          <p:cNvPr id="15" name="Rectangle 14">
            <a:extLst>
              <a:ext uri="{FF2B5EF4-FFF2-40B4-BE49-F238E27FC236}">
                <a16:creationId xmlns:a16="http://schemas.microsoft.com/office/drawing/2014/main" id="{B91B4F7F-3B54-9E2E-4B33-5DBB598D6F0B}"/>
              </a:ext>
            </a:extLst>
          </p:cNvPr>
          <p:cNvSpPr/>
          <p:nvPr/>
        </p:nvSpPr>
        <p:spPr>
          <a:xfrm>
            <a:off x="914400" y="1496446"/>
            <a:ext cx="4572000" cy="45719"/>
          </a:xfrm>
          <a:prstGeom prst="rect">
            <a:avLst/>
          </a:prstGeom>
          <a:solidFill>
            <a:srgbClr val="E57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graphicFrame>
        <p:nvGraphicFramePr>
          <p:cNvPr id="3" name="Table 4">
            <a:extLst>
              <a:ext uri="{FF2B5EF4-FFF2-40B4-BE49-F238E27FC236}">
                <a16:creationId xmlns:a16="http://schemas.microsoft.com/office/drawing/2014/main" id="{312D3512-4E65-30AE-B4C1-5DC5235C4627}"/>
              </a:ext>
            </a:extLst>
          </p:cNvPr>
          <p:cNvGraphicFramePr>
            <a:graphicFrameLocks/>
          </p:cNvGraphicFramePr>
          <p:nvPr/>
        </p:nvGraphicFramePr>
        <p:xfrm>
          <a:off x="459932" y="1791017"/>
          <a:ext cx="11230495" cy="4253651"/>
        </p:xfrm>
        <a:graphic>
          <a:graphicData uri="http://schemas.openxmlformats.org/drawingml/2006/table">
            <a:tbl>
              <a:tblPr firstRow="1" bandRow="1">
                <a:tableStyleId>{5C22544A-7EE6-4342-B048-85BDC9FD1C3A}</a:tableStyleId>
              </a:tblPr>
              <a:tblGrid>
                <a:gridCol w="2246099">
                  <a:extLst>
                    <a:ext uri="{9D8B030D-6E8A-4147-A177-3AD203B41FA5}">
                      <a16:colId xmlns:a16="http://schemas.microsoft.com/office/drawing/2014/main" val="1689330750"/>
                    </a:ext>
                  </a:extLst>
                </a:gridCol>
                <a:gridCol w="2246099">
                  <a:extLst>
                    <a:ext uri="{9D8B030D-6E8A-4147-A177-3AD203B41FA5}">
                      <a16:colId xmlns:a16="http://schemas.microsoft.com/office/drawing/2014/main" val="2660631934"/>
                    </a:ext>
                  </a:extLst>
                </a:gridCol>
                <a:gridCol w="2246099">
                  <a:extLst>
                    <a:ext uri="{9D8B030D-6E8A-4147-A177-3AD203B41FA5}">
                      <a16:colId xmlns:a16="http://schemas.microsoft.com/office/drawing/2014/main" val="3909717689"/>
                    </a:ext>
                  </a:extLst>
                </a:gridCol>
                <a:gridCol w="2246099">
                  <a:extLst>
                    <a:ext uri="{9D8B030D-6E8A-4147-A177-3AD203B41FA5}">
                      <a16:colId xmlns:a16="http://schemas.microsoft.com/office/drawing/2014/main" val="1603189107"/>
                    </a:ext>
                  </a:extLst>
                </a:gridCol>
                <a:gridCol w="2246099">
                  <a:extLst>
                    <a:ext uri="{9D8B030D-6E8A-4147-A177-3AD203B41FA5}">
                      <a16:colId xmlns:a16="http://schemas.microsoft.com/office/drawing/2014/main" val="2755691855"/>
                    </a:ext>
                  </a:extLst>
                </a:gridCol>
              </a:tblGrid>
              <a:tr h="544006">
                <a:tc>
                  <a:txBody>
                    <a:bodyPr/>
                    <a:lstStyle/>
                    <a:p>
                      <a:pPr algn="ctr"/>
                      <a:endParaRPr lang="en-US" sz="2000">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kern="1200">
                          <a:solidFill>
                            <a:schemeClr val="bg1">
                              <a:alpha val="99000"/>
                            </a:schemeClr>
                          </a:solidFill>
                        </a:rPr>
                        <a:t>Economic</a:t>
                      </a:r>
                      <a:endParaRPr lang="en-US" sz="2000" b="1" kern="1200">
                        <a:solidFill>
                          <a:schemeClr val="bg1">
                            <a:alpha val="99000"/>
                          </a:schemeClr>
                        </a:solidFill>
                        <a:latin typeface="Sabon Next LT" panose="02000500000000000000" pitchFamily="2" charset="0"/>
                        <a:ea typeface="+mn-ea"/>
                        <a:cs typeface="Sabon Next LT" panose="02000500000000000000" pitchFamily="2" charset="0"/>
                      </a:endParaRPr>
                    </a:p>
                  </a:txBody>
                  <a:tcPr marL="101885" marR="101885" marT="50943" marB="50943" anchor="ctr"/>
                </a:tc>
                <a:tc>
                  <a:txBody>
                    <a:bodyPr/>
                    <a:lstStyle/>
                    <a:p>
                      <a:pPr algn="ctr"/>
                      <a:r>
                        <a:rPr lang="en-US" sz="2000" b="1" kern="1200">
                          <a:solidFill>
                            <a:schemeClr val="bg1">
                              <a:alpha val="99000"/>
                            </a:schemeClr>
                          </a:solidFill>
                        </a:rPr>
                        <a:t>Social</a:t>
                      </a:r>
                      <a:endParaRPr lang="en-US" sz="2000" b="1" kern="1200">
                        <a:solidFill>
                          <a:schemeClr val="bg1">
                            <a:alpha val="99000"/>
                          </a:schemeClr>
                        </a:solidFill>
                        <a:latin typeface="Sabon Next LT" panose="02000500000000000000" pitchFamily="2" charset="0"/>
                        <a:ea typeface="+mn-ea"/>
                        <a:cs typeface="Sabon Next LT" panose="02000500000000000000" pitchFamily="2" charset="0"/>
                      </a:endParaRPr>
                    </a:p>
                  </a:txBody>
                  <a:tcPr marL="101885" marR="101885" marT="50943" marB="50943" anchor="ctr"/>
                </a:tc>
                <a:tc>
                  <a:txBody>
                    <a:bodyPr/>
                    <a:lstStyle/>
                    <a:p>
                      <a:pPr algn="ctr"/>
                      <a:r>
                        <a:rPr lang="en-US" sz="2000" b="1">
                          <a:solidFill>
                            <a:schemeClr val="bg1">
                              <a:alpha val="99000"/>
                            </a:schemeClr>
                          </a:solidFill>
                        </a:rPr>
                        <a:t>Environmental</a:t>
                      </a:r>
                      <a:endParaRPr lang="en-US" sz="2000" b="1">
                        <a:solidFill>
                          <a:schemeClr val="bg1">
                            <a:alpha val="99000"/>
                          </a:schemeClr>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bg1">
                              <a:alpha val="99000"/>
                            </a:schemeClr>
                          </a:solidFill>
                        </a:rPr>
                        <a:t>Governance</a:t>
                      </a:r>
                      <a:endParaRPr lang="en-US" sz="2000" b="1" dirty="0">
                        <a:solidFill>
                          <a:schemeClr val="bg1">
                            <a:alpha val="99000"/>
                          </a:schemeClr>
                        </a:solidFill>
                        <a:latin typeface="Sabon Next LT" panose="02000500000000000000" pitchFamily="2" charset="0"/>
                        <a:cs typeface="Sabon Next LT" panose="02000500000000000000" pitchFamily="2" charset="0"/>
                      </a:endParaRPr>
                    </a:p>
                  </a:txBody>
                  <a:tcPr marL="101885" marR="101885" marT="50943" marB="50943" anchor="ctr"/>
                </a:tc>
                <a:extLst>
                  <a:ext uri="{0D108BD9-81ED-4DB2-BD59-A6C34878D82A}">
                    <a16:rowId xmlns:a16="http://schemas.microsoft.com/office/drawing/2014/main" val="479928716"/>
                  </a:ext>
                </a:extLst>
              </a:tr>
              <a:tr h="741929">
                <a:tc>
                  <a:txBody>
                    <a:bodyPr/>
                    <a:lstStyle/>
                    <a:p>
                      <a:pPr algn="ctr"/>
                      <a:r>
                        <a:rPr lang="en-US" sz="2000" b="1" dirty="0">
                          <a:solidFill>
                            <a:schemeClr val="tx1"/>
                          </a:solidFill>
                        </a:rPr>
                        <a:t>Owners</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Additional Revenue</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Flexible Use of Space Over Time</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a:solidFill>
                            <a:schemeClr val="tx1"/>
                          </a:solidFill>
                        </a:rPr>
                        <a:t>More Efficient Use of Property</a:t>
                      </a:r>
                      <a:endParaRPr lang="en-US" sz="2000" b="1">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Buy-In for Housing Solutions</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extLst>
                  <a:ext uri="{0D108BD9-81ED-4DB2-BD59-A6C34878D82A}">
                    <a16:rowId xmlns:a16="http://schemas.microsoft.com/office/drawing/2014/main" val="1760208656"/>
                  </a:ext>
                </a:extLst>
              </a:tr>
              <a:tr h="741929">
                <a:tc>
                  <a:txBody>
                    <a:bodyPr/>
                    <a:lstStyle/>
                    <a:p>
                      <a:pPr algn="ctr"/>
                      <a:r>
                        <a:rPr lang="en-US" sz="2000" b="1">
                          <a:solidFill>
                            <a:schemeClr val="tx1"/>
                          </a:solidFill>
                        </a:rPr>
                        <a:t>Renters</a:t>
                      </a:r>
                      <a:endParaRPr lang="en-US" sz="2000" b="1">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Rental Options in New Locations</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Community Attachment</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a:solidFill>
                            <a:schemeClr val="tx1"/>
                          </a:solidFill>
                        </a:rPr>
                        <a:t>Living closer to Destinations</a:t>
                      </a:r>
                      <a:endParaRPr lang="en-US" sz="2000" b="1">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Relationships with Homeowners</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extLst>
                  <a:ext uri="{0D108BD9-81ED-4DB2-BD59-A6C34878D82A}">
                    <a16:rowId xmlns:a16="http://schemas.microsoft.com/office/drawing/2014/main" val="3634243071"/>
                  </a:ext>
                </a:extLst>
              </a:tr>
              <a:tr h="741929">
                <a:tc>
                  <a:txBody>
                    <a:bodyPr/>
                    <a:lstStyle/>
                    <a:p>
                      <a:pPr algn="ctr"/>
                      <a:r>
                        <a:rPr lang="en-US" sz="2000" b="1">
                          <a:solidFill>
                            <a:schemeClr val="tx1"/>
                          </a:solidFill>
                        </a:rPr>
                        <a:t>Families</a:t>
                      </a:r>
                      <a:endParaRPr lang="en-US" sz="2000" b="1">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Costs of Housing Family vs. Alt.</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Multi-Generation</a:t>
                      </a:r>
                    </a:p>
                    <a:p>
                      <a:pPr algn="ctr"/>
                      <a:r>
                        <a:rPr lang="en-US" sz="2000" b="1" dirty="0">
                          <a:solidFill>
                            <a:schemeClr val="tx1"/>
                          </a:solidFill>
                        </a:rPr>
                        <a:t>Living</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Fewer</a:t>
                      </a:r>
                    </a:p>
                    <a:p>
                      <a:pPr algn="ctr"/>
                      <a:r>
                        <a:rPr lang="en-US" sz="2000" b="1" dirty="0">
                          <a:solidFill>
                            <a:schemeClr val="tx1"/>
                          </a:solidFill>
                        </a:rPr>
                        <a:t>Cul-de-Sacs</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Resilience to Misfortunes</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extLst>
                  <a:ext uri="{0D108BD9-81ED-4DB2-BD59-A6C34878D82A}">
                    <a16:rowId xmlns:a16="http://schemas.microsoft.com/office/drawing/2014/main" val="415808797"/>
                  </a:ext>
                </a:extLst>
              </a:tr>
              <a:tr h="741929">
                <a:tc>
                  <a:txBody>
                    <a:bodyPr/>
                    <a:lstStyle/>
                    <a:p>
                      <a:pPr algn="ctr"/>
                      <a:r>
                        <a:rPr lang="en-US" sz="2000" b="1">
                          <a:solidFill>
                            <a:schemeClr val="tx1"/>
                          </a:solidFill>
                        </a:rPr>
                        <a:t>Seniors</a:t>
                      </a:r>
                      <a:endParaRPr lang="en-US" sz="2000" b="1">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Cost Effective Downsizing</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Ability to</a:t>
                      </a:r>
                    </a:p>
                    <a:p>
                      <a:pPr algn="ctr"/>
                      <a:r>
                        <a:rPr lang="en-US" sz="2000" b="1" dirty="0">
                          <a:solidFill>
                            <a:schemeClr val="tx1"/>
                          </a:solidFill>
                        </a:rPr>
                        <a:t>Age In Place</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Reduced Home Emissions</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Retained Autonomy</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extLst>
                  <a:ext uri="{0D108BD9-81ED-4DB2-BD59-A6C34878D82A}">
                    <a16:rowId xmlns:a16="http://schemas.microsoft.com/office/drawing/2014/main" val="380950325"/>
                  </a:ext>
                </a:extLst>
              </a:tr>
              <a:tr h="741929">
                <a:tc>
                  <a:txBody>
                    <a:bodyPr/>
                    <a:lstStyle/>
                    <a:p>
                      <a:pPr algn="ctr"/>
                      <a:r>
                        <a:rPr lang="en-US" sz="2000" b="1" dirty="0">
                          <a:solidFill>
                            <a:schemeClr val="tx1"/>
                          </a:solidFill>
                        </a:rPr>
                        <a:t>General</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Adds Value</a:t>
                      </a:r>
                    </a:p>
                    <a:p>
                      <a:pPr algn="ctr"/>
                      <a:r>
                        <a:rPr lang="en-US" sz="2000" b="1" dirty="0">
                          <a:solidFill>
                            <a:schemeClr val="tx1"/>
                          </a:solidFill>
                        </a:rPr>
                        <a:t>to Land</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Addresses  Housing Demand</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Uses Existing Infrastructure</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tc>
                  <a:txBody>
                    <a:bodyPr/>
                    <a:lstStyle/>
                    <a:p>
                      <a:pPr algn="ctr"/>
                      <a:r>
                        <a:rPr lang="en-US" sz="2000" b="1" dirty="0">
                          <a:solidFill>
                            <a:schemeClr val="tx1"/>
                          </a:solidFill>
                        </a:rPr>
                        <a:t>Grows Local Economies</a:t>
                      </a:r>
                      <a:endParaRPr lang="en-US" sz="2000" b="1" dirty="0">
                        <a:solidFill>
                          <a:schemeClr val="tx1"/>
                        </a:solidFill>
                        <a:latin typeface="Sabon Next LT" panose="02000500000000000000" pitchFamily="2" charset="0"/>
                        <a:cs typeface="Sabon Next LT" panose="02000500000000000000" pitchFamily="2" charset="0"/>
                      </a:endParaRPr>
                    </a:p>
                  </a:txBody>
                  <a:tcPr marL="101885" marR="101885" marT="50943" marB="50943" anchor="ctr"/>
                </a:tc>
                <a:extLst>
                  <a:ext uri="{0D108BD9-81ED-4DB2-BD59-A6C34878D82A}">
                    <a16:rowId xmlns:a16="http://schemas.microsoft.com/office/drawing/2014/main" val="1438611698"/>
                  </a:ext>
                </a:extLst>
              </a:tr>
            </a:tbl>
          </a:graphicData>
        </a:graphic>
      </p:graphicFrame>
    </p:spTree>
    <p:extLst>
      <p:ext uri="{BB962C8B-B14F-4D97-AF65-F5344CB8AC3E}">
        <p14:creationId xmlns:p14="http://schemas.microsoft.com/office/powerpoint/2010/main" val="1371175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NHHFA Document" ma:contentTypeID="0x010100D63D1B41C7B0CD4480E6F89446BA549B00E2CD25B1C8FA9F4A81B05B226C950EEC" ma:contentTypeVersion="4" ma:contentTypeDescription="" ma:contentTypeScope="" ma:versionID="81bae0ac87e84250f9b111189bb6426d">
  <xsd:schema xmlns:xsd="http://www.w3.org/2001/XMLSchema" xmlns:xs="http://www.w3.org/2001/XMLSchema" xmlns:p="http://schemas.microsoft.com/office/2006/metadata/properties" xmlns:ns2="2eb58e7d-6390-4eda-b69f-e46122ec3d73" targetNamespace="http://schemas.microsoft.com/office/2006/metadata/properties" ma:root="true" ma:fieldsID="3f8db35cde8a9378fd8db8465a914032" ns2:_="">
    <xsd:import namespace="2eb58e7d-6390-4eda-b69f-e46122ec3d73"/>
    <xsd:element name="properties">
      <xsd:complexType>
        <xsd:sequence>
          <xsd:element name="documentManagement">
            <xsd:complexType>
              <xsd:all>
                <xsd:element ref="ns2:TaxCatchAll" minOccurs="0"/>
                <xsd:element ref="ns2:TaxCatchAllLabel" minOccurs="0"/>
                <xsd:element ref="ns2:NHHFA_x0020_Division"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58e7d-6390-4eda-b69f-e46122ec3d73"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f2544f5-4010-4f9d-8459-c395222399eb}" ma:internalName="TaxCatchAll" ma:showField="CatchAllData" ma:web="f8ac3042-083f-48be-b802-2fdc373aa9bd">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5f2544f5-4010-4f9d-8459-c395222399eb}" ma:internalName="TaxCatchAllLabel" ma:readOnly="true" ma:showField="CatchAllDataLabel" ma:web="f8ac3042-083f-48be-b802-2fdc373aa9bd">
      <xsd:complexType>
        <xsd:complexContent>
          <xsd:extension base="dms:MultiChoiceLookup">
            <xsd:sequence>
              <xsd:element name="Value" type="dms:Lookup" maxOccurs="unbounded" minOccurs="0" nillable="true"/>
            </xsd:sequence>
          </xsd:extension>
        </xsd:complexContent>
      </xsd:complexType>
    </xsd:element>
    <xsd:element name="NHHFA_x0020_Division" ma:index="10" nillable="true" ma:displayName="NHHFA Division" ma:default="EXEC" ma:format="Dropdown" ma:internalName="NHHFA_x0020_Division" ma:readOnly="false">
      <xsd:simpleType>
        <xsd:restriction base="dms:Choice">
          <xsd:enumeration value="AHD"/>
          <xsd:enumeration value="EXEC"/>
          <xsd:enumeration value="F&amp;A"/>
          <xsd:enumeration value="HO"/>
          <xsd:enumeration value="IT"/>
          <xsd:enumeration value="MD"/>
        </xsd:restriction>
      </xsd:simpleType>
    </xsd:element>
    <xsd:element name="Document_x0020_Type" ma:index="11" nillable="true" ma:displayName="NHHFA Document Type" ma:default="Correspondence" ma:description="Describe what type of document this is" ma:internalName="Document_x0020_Type" ma:readOnly="false">
      <xsd:complexType>
        <xsd:complexContent>
          <xsd:extension base="dms:MultiChoiceFillIn">
            <xsd:sequence>
              <xsd:element name="Value" maxOccurs="unbounded" minOccurs="0" nillable="true">
                <xsd:simpleType>
                  <xsd:union memberTypes="dms:Text">
                    <xsd:simpleType>
                      <xsd:restriction base="dms:Choice">
                        <xsd:enumeration value="Correspondence"/>
                        <xsd:enumeration value="Request"/>
                        <xsd:enumeration value="Policies"/>
                        <xsd:enumeration value="Software"/>
                        <xsd:enumeration value="Other"/>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Type xmlns="2eb58e7d-6390-4eda-b69f-e46122ec3d73">
      <Value>Correspondence</Value>
    </Document_x0020_Type>
    <NHHFA_x0020_Division xmlns="2eb58e7d-6390-4eda-b69f-e46122ec3d73">EXEC</NHHFA_x0020_Division>
    <TaxCatchAll xmlns="2eb58e7d-6390-4eda-b69f-e46122ec3d73" xsi:nil="true"/>
  </documentManagement>
</p:properties>
</file>

<file path=customXml/item4.xml><?xml version="1.0" encoding="utf-8"?>
<?mso-contentType ?>
<SharedContentType xmlns="Microsoft.SharePoint.Taxonomy.ContentTypeSync" SourceId="bebea6f6-a6e3-42b2-921a-897b038758cf" ContentTypeId="0x010100D63D1B41C7B0CD4480E6F89446BA549B" PreviousValue="false" LastSyncTimeStamp="2020-06-04T14:52:45.68Z"/>
</file>

<file path=customXml/itemProps1.xml><?xml version="1.0" encoding="utf-8"?>
<ds:datastoreItem xmlns:ds="http://schemas.openxmlformats.org/officeDocument/2006/customXml" ds:itemID="{5C14B8D5-42AF-405F-9E50-805039D37433}">
  <ds:schemaRefs>
    <ds:schemaRef ds:uri="http://schemas.microsoft.com/sharepoint/v3/contenttype/forms"/>
  </ds:schemaRefs>
</ds:datastoreItem>
</file>

<file path=customXml/itemProps2.xml><?xml version="1.0" encoding="utf-8"?>
<ds:datastoreItem xmlns:ds="http://schemas.openxmlformats.org/officeDocument/2006/customXml" ds:itemID="{4821EEEF-466E-448D-BD2D-43A3A964B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58e7d-6390-4eda-b69f-e46122ec3d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C9FCFF-D3A2-46F8-B471-18F96901D223}">
  <ds:schemaRefs>
    <ds:schemaRef ds:uri="http://schemas.microsoft.com/office/2006/metadata/properties"/>
    <ds:schemaRef ds:uri="http://schemas.microsoft.com/office/infopath/2007/PartnerControls"/>
    <ds:schemaRef ds:uri="2eb58e7d-6390-4eda-b69f-e46122ec3d73"/>
  </ds:schemaRefs>
</ds:datastoreItem>
</file>

<file path=customXml/itemProps4.xml><?xml version="1.0" encoding="utf-8"?>
<ds:datastoreItem xmlns:ds="http://schemas.openxmlformats.org/officeDocument/2006/customXml" ds:itemID="{2B18CD31-4CAE-440D-A364-BE6B628C291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4185</TotalTime>
  <Words>2724</Words>
  <Application>Microsoft Macintosh PowerPoint</Application>
  <PresentationFormat>Widescreen</PresentationFormat>
  <Paragraphs>450</Paragraphs>
  <Slides>35</Slides>
  <Notes>19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35</vt:i4>
      </vt:variant>
    </vt:vector>
  </HeadingPairs>
  <TitlesOfParts>
    <vt:vector size="51" baseType="lpstr">
      <vt:lpstr>Aerial</vt:lpstr>
      <vt:lpstr>Arial</vt:lpstr>
      <vt:lpstr>Arial Black</vt:lpstr>
      <vt:lpstr>Calibri</vt:lpstr>
      <vt:lpstr>Calibri Light</vt:lpstr>
      <vt:lpstr>Gill Sans</vt:lpstr>
      <vt:lpstr>Montserrat</vt:lpstr>
      <vt:lpstr>Montserrat Black</vt:lpstr>
      <vt:lpstr>Montserrat-ExtraBold</vt:lpstr>
      <vt:lpstr>Montserrat-Medium</vt:lpstr>
      <vt:lpstr>Open Sans</vt:lpstr>
      <vt:lpstr>Open Sans Semibold</vt:lpstr>
      <vt:lpstr>Sabon Next LT</vt:lpstr>
      <vt:lpstr>Times New Roman</vt:lpstr>
      <vt:lpstr>Wingdings</vt:lpstr>
      <vt:lpstr>Office Theme</vt:lpstr>
      <vt:lpstr>PowerPoint Presentation</vt:lpstr>
      <vt:lpstr>PowerPoint Presentation</vt:lpstr>
      <vt:lpstr>POLICY AND PROGRAM  MODELS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Daw</dc:creator>
  <cp:lastModifiedBy>Nick Taylor</cp:lastModifiedBy>
  <cp:revision>43</cp:revision>
  <dcterms:created xsi:type="dcterms:W3CDTF">2023-04-24T16:43:19Z</dcterms:created>
  <dcterms:modified xsi:type="dcterms:W3CDTF">2023-11-02T19:19:53Z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0x010100D63D1B41C7B0CD4480E6F89446BA549B00E2CD25B1C8FA9F4A81B05B226C950EEC</vt:lpwstr>
  </property>
</Properties>
</file>